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msterdam Three" charset="1" panose="02000500000000000000"/>
      <p:regular r:id="rId10"/>
    </p:embeddedFont>
    <p:embeddedFont>
      <p:font typeface="Amsterdam Three Italics" charset="1" panose="020005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Bantayog" charset="1" panose="00000000000000000000"/>
      <p:regular r:id="rId30"/>
    </p:embeddedFont>
    <p:embeddedFont>
      <p:font typeface="Bantayog Light"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2D2D2D">
                <a:alpha val="9804"/>
              </a:srgbClr>
            </a:solidFill>
          </p:spPr>
        </p:sp>
        <p:sp>
          <p:nvSpPr>
            <p:cNvPr name="TextBox 5" id="5"/>
            <p:cNvSpPr txBox="true"/>
            <p:nvPr/>
          </p:nvSpPr>
          <p:spPr>
            <a:xfrm>
              <a:off x="0" y="-66675"/>
              <a:ext cx="4816593" cy="277600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846062"/>
            <a:ext cx="18288000" cy="10313700"/>
          </a:xfrm>
          <a:custGeom>
            <a:avLst/>
            <a:gdLst/>
            <a:ahLst/>
            <a:cxnLst/>
            <a:rect r="r" b="b" t="t" l="l"/>
            <a:pathLst>
              <a:path h="10313700" w="18288000">
                <a:moveTo>
                  <a:pt x="0" y="0"/>
                </a:moveTo>
                <a:lnTo>
                  <a:pt x="18288000" y="0"/>
                </a:lnTo>
                <a:lnTo>
                  <a:pt x="18288000" y="10313700"/>
                </a:lnTo>
                <a:lnTo>
                  <a:pt x="0" y="10313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300000">
            <a:off x="3969841" y="2302522"/>
            <a:ext cx="10347489" cy="2752725"/>
          </a:xfrm>
          <a:prstGeom prst="rect">
            <a:avLst/>
          </a:prstGeom>
        </p:spPr>
        <p:txBody>
          <a:bodyPr anchor="t" rtlCol="false" tIns="0" lIns="0" bIns="0" rIns="0">
            <a:spAutoFit/>
          </a:bodyPr>
          <a:lstStyle/>
          <a:p>
            <a:pPr algn="ctr">
              <a:lnSpc>
                <a:spcPts val="21600"/>
              </a:lnSpc>
            </a:pPr>
            <a:r>
              <a:rPr lang="en-US" sz="18000" spc="666">
                <a:solidFill>
                  <a:srgbClr val="FFDE59"/>
                </a:solidFill>
                <a:latin typeface="Amsterdam Three"/>
              </a:rPr>
              <a:t>Tourism</a:t>
            </a:r>
          </a:p>
        </p:txBody>
      </p:sp>
      <p:sp>
        <p:nvSpPr>
          <p:cNvPr name="TextBox 8" id="8"/>
          <p:cNvSpPr txBox="true"/>
          <p:nvPr/>
        </p:nvSpPr>
        <p:spPr>
          <a:xfrm rot="0">
            <a:off x="4877515" y="5107850"/>
            <a:ext cx="8532971" cy="2702561"/>
          </a:xfrm>
          <a:prstGeom prst="rect">
            <a:avLst/>
          </a:prstGeom>
        </p:spPr>
        <p:txBody>
          <a:bodyPr anchor="t" rtlCol="false" tIns="0" lIns="0" bIns="0" rIns="0">
            <a:spAutoFit/>
          </a:bodyPr>
          <a:lstStyle/>
          <a:p>
            <a:pPr algn="ctr">
              <a:lnSpc>
                <a:spcPts val="10400"/>
              </a:lnSpc>
            </a:pPr>
            <a:r>
              <a:rPr lang="en-US" sz="10400" spc="384">
                <a:solidFill>
                  <a:srgbClr val="F9F5F0"/>
                </a:solidFill>
                <a:latin typeface="Bantayog"/>
              </a:rPr>
              <a:t>Trends </a:t>
            </a:r>
          </a:p>
          <a:p>
            <a:pPr algn="ctr">
              <a:lnSpc>
                <a:spcPts val="10400"/>
              </a:lnSpc>
            </a:pPr>
            <a:r>
              <a:rPr lang="en-US" sz="10400" spc="384">
                <a:solidFill>
                  <a:srgbClr val="F9F5F0"/>
                </a:solidFill>
                <a:latin typeface="Bantayog"/>
              </a:rPr>
              <a:t>in Portugal</a:t>
            </a:r>
          </a:p>
        </p:txBody>
      </p:sp>
      <p:sp>
        <p:nvSpPr>
          <p:cNvPr name="TextBox 9" id="9"/>
          <p:cNvSpPr txBox="true"/>
          <p:nvPr/>
        </p:nvSpPr>
        <p:spPr>
          <a:xfrm rot="0">
            <a:off x="4264269" y="8007305"/>
            <a:ext cx="9759462" cy="566420"/>
          </a:xfrm>
          <a:prstGeom prst="rect">
            <a:avLst/>
          </a:prstGeom>
        </p:spPr>
        <p:txBody>
          <a:bodyPr anchor="t" rtlCol="false" tIns="0" lIns="0" bIns="0" rIns="0">
            <a:spAutoFit/>
          </a:bodyPr>
          <a:lstStyle/>
          <a:p>
            <a:pPr algn="ctr">
              <a:lnSpc>
                <a:spcPts val="4480"/>
              </a:lnSpc>
            </a:pPr>
            <a:r>
              <a:rPr lang="en-US" sz="3200">
                <a:solidFill>
                  <a:srgbClr val="F9F5F0"/>
                </a:solidFill>
                <a:latin typeface="Poppins"/>
              </a:rPr>
              <a:t>Data Science for Marketing</a:t>
            </a:r>
          </a:p>
        </p:txBody>
      </p:sp>
      <p:sp>
        <p:nvSpPr>
          <p:cNvPr name="TextBox 10" id="10"/>
          <p:cNvSpPr txBox="true"/>
          <p:nvPr/>
        </p:nvSpPr>
        <p:spPr>
          <a:xfrm rot="0">
            <a:off x="1028700" y="8932545"/>
            <a:ext cx="339120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Bernardo Abreu – 20230062</a:t>
            </a:r>
          </a:p>
        </p:txBody>
      </p:sp>
      <p:sp>
        <p:nvSpPr>
          <p:cNvPr name="TextBox 11" id="11"/>
          <p:cNvSpPr txBox="true"/>
          <p:nvPr/>
        </p:nvSpPr>
        <p:spPr>
          <a:xfrm rot="0">
            <a:off x="5201219" y="8932545"/>
            <a:ext cx="362779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Fernanda Trindade – 20230070</a:t>
            </a:r>
          </a:p>
        </p:txBody>
      </p:sp>
      <p:sp>
        <p:nvSpPr>
          <p:cNvPr name="TextBox 12" id="12"/>
          <p:cNvSpPr txBox="true"/>
          <p:nvPr/>
        </p:nvSpPr>
        <p:spPr>
          <a:xfrm rot="0">
            <a:off x="9610328" y="8932545"/>
            <a:ext cx="3790212"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Muhammet Emin Imir – 20231378</a:t>
            </a:r>
          </a:p>
        </p:txBody>
      </p:sp>
      <p:sp>
        <p:nvSpPr>
          <p:cNvPr name="TextBox 13" id="13"/>
          <p:cNvSpPr txBox="true"/>
          <p:nvPr/>
        </p:nvSpPr>
        <p:spPr>
          <a:xfrm rot="0">
            <a:off x="14181851" y="8932545"/>
            <a:ext cx="307744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Tausif Ahmad – 20231030</a:t>
            </a:r>
          </a:p>
        </p:txBody>
      </p:sp>
      <p:sp>
        <p:nvSpPr>
          <p:cNvPr name="TextBox 14" id="14"/>
          <p:cNvSpPr txBox="true"/>
          <p:nvPr/>
        </p:nvSpPr>
        <p:spPr>
          <a:xfrm rot="0">
            <a:off x="4010739" y="868757"/>
            <a:ext cx="10266522" cy="1581150"/>
          </a:xfrm>
          <a:prstGeom prst="rect">
            <a:avLst/>
          </a:prstGeom>
        </p:spPr>
        <p:txBody>
          <a:bodyPr anchor="t" rtlCol="false" tIns="0" lIns="0" bIns="0" rIns="0">
            <a:spAutoFit/>
          </a:bodyPr>
          <a:lstStyle/>
          <a:p>
            <a:pPr algn="ctr">
              <a:lnSpc>
                <a:spcPts val="12480"/>
              </a:lnSpc>
            </a:pPr>
            <a:r>
              <a:rPr lang="en-US" sz="10400" spc="384">
                <a:solidFill>
                  <a:srgbClr val="F9F5F0"/>
                </a:solidFill>
                <a:latin typeface="Bantayog"/>
              </a:rPr>
              <a:t>Post-Pandemic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14764" r="0" b="-14764"/>
            </a:stretch>
          </a:blipFill>
        </p:spPr>
      </p:sp>
      <p:grpSp>
        <p:nvGrpSpPr>
          <p:cNvPr name="Group 3" id="3"/>
          <p:cNvGrpSpPr/>
          <p:nvPr/>
        </p:nvGrpSpPr>
        <p:grpSpPr>
          <a:xfrm rot="0">
            <a:off x="-533400" y="409680"/>
            <a:ext cx="7824101" cy="1356969"/>
            <a:chOff x="0" y="0"/>
            <a:chExt cx="2854253" cy="495026"/>
          </a:xfrm>
        </p:grpSpPr>
        <p:sp>
          <p:nvSpPr>
            <p:cNvPr name="Freeform 4" id="4"/>
            <p:cNvSpPr/>
            <p:nvPr/>
          </p:nvSpPr>
          <p:spPr>
            <a:xfrm flipH="false" flipV="false" rot="0">
              <a:off x="0" y="0"/>
              <a:ext cx="2854253" cy="495026"/>
            </a:xfrm>
            <a:custGeom>
              <a:avLst/>
              <a:gdLst/>
              <a:ahLst/>
              <a:cxnLst/>
              <a:rect r="r" b="b" t="t" l="l"/>
              <a:pathLst>
                <a:path h="495026" w="2854253">
                  <a:moveTo>
                    <a:pt x="0" y="0"/>
                  </a:moveTo>
                  <a:lnTo>
                    <a:pt x="2854253" y="0"/>
                  </a:lnTo>
                  <a:lnTo>
                    <a:pt x="2854253" y="495026"/>
                  </a:lnTo>
                  <a:lnTo>
                    <a:pt x="0" y="495026"/>
                  </a:lnTo>
                  <a:close/>
                </a:path>
              </a:pathLst>
            </a:custGeom>
            <a:solidFill>
              <a:srgbClr val="2D2D2D"/>
            </a:solidFill>
          </p:spPr>
        </p:sp>
      </p:grpSp>
      <p:sp>
        <p:nvSpPr>
          <p:cNvPr name="TextBox 5" id="5"/>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rPr>
              <a:t>9</a:t>
            </a:r>
          </a:p>
        </p:txBody>
      </p:sp>
      <p:sp>
        <p:nvSpPr>
          <p:cNvPr name="TextBox 6" id="6"/>
          <p:cNvSpPr txBox="true"/>
          <p:nvPr/>
        </p:nvSpPr>
        <p:spPr>
          <a:xfrm rot="0">
            <a:off x="-179193" y="764632"/>
            <a:ext cx="7020436"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Marketing recommendations</a:t>
            </a:r>
          </a:p>
        </p:txBody>
      </p:sp>
      <p:sp>
        <p:nvSpPr>
          <p:cNvPr name="TextBox 7" id="7"/>
          <p:cNvSpPr txBox="true"/>
          <p:nvPr/>
        </p:nvSpPr>
        <p:spPr>
          <a:xfrm rot="0">
            <a:off x="1028700" y="2856865"/>
            <a:ext cx="7137554" cy="6401435"/>
          </a:xfrm>
          <a:prstGeom prst="rect">
            <a:avLst/>
          </a:prstGeom>
        </p:spPr>
        <p:txBody>
          <a:bodyPr anchor="t" rtlCol="false" tIns="0" lIns="0" bIns="0" rIns="0">
            <a:spAutoFit/>
          </a:bodyPr>
          <a:lstStyle/>
          <a:p>
            <a:pPr>
              <a:lnSpc>
                <a:spcPts val="3640"/>
              </a:lnSpc>
            </a:pPr>
            <a:r>
              <a:rPr lang="en-US" sz="2600">
                <a:solidFill>
                  <a:srgbClr val="FF5959"/>
                </a:solidFill>
                <a:latin typeface="Poppins Bold"/>
              </a:rPr>
              <a:t>Collaborative Marketing Campaigns:</a:t>
            </a:r>
            <a:r>
              <a:rPr lang="en-US" sz="2600">
                <a:solidFill>
                  <a:srgbClr val="000000"/>
                </a:solidFill>
                <a:latin typeface="Poppins"/>
              </a:rPr>
              <a:t> Implement joint marketing for attractions often visited together, like Mosteiro dos Jerónimos and nearby Lisbon sites. Offer package deals at competitive prices to outshine competitors in Portugal's tourism sector, including the UK, Spain, and Italy</a:t>
            </a:r>
          </a:p>
          <a:p>
            <a:pPr>
              <a:lnSpc>
                <a:spcPts val="3640"/>
              </a:lnSpc>
            </a:pPr>
          </a:p>
          <a:p>
            <a:pPr>
              <a:lnSpc>
                <a:spcPts val="3640"/>
              </a:lnSpc>
            </a:pPr>
            <a:r>
              <a:rPr lang="en-US" sz="2600">
                <a:solidFill>
                  <a:srgbClr val="5C59FF"/>
                </a:solidFill>
                <a:latin typeface="Poppins Bold"/>
              </a:rPr>
              <a:t>Segment-Specific Engagement Strategies:</a:t>
            </a:r>
            <a:r>
              <a:rPr lang="en-US" sz="2600">
                <a:solidFill>
                  <a:srgbClr val="000000"/>
                </a:solidFill>
                <a:latin typeface="Poppins Bold"/>
              </a:rPr>
              <a:t> </a:t>
            </a:r>
            <a:r>
              <a:rPr lang="en-US" sz="2600">
                <a:solidFill>
                  <a:srgbClr val="000000"/>
                </a:solidFill>
                <a:latin typeface="Poppins"/>
              </a:rPr>
              <a:t>Offer premium experiences or loyalty programs to high-value tourists (high RFM scores), and use discounts or special events to engage those with lower scores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27599" r="0" b="-5817"/>
            </a:stretch>
          </a:blipFill>
        </p:spPr>
      </p:sp>
      <p:sp>
        <p:nvSpPr>
          <p:cNvPr name="TextBox 3" id="3"/>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rPr>
              <a:t>10</a:t>
            </a:r>
          </a:p>
        </p:txBody>
      </p:sp>
      <p:grpSp>
        <p:nvGrpSpPr>
          <p:cNvPr name="Group 4" id="4"/>
          <p:cNvGrpSpPr/>
          <p:nvPr/>
        </p:nvGrpSpPr>
        <p:grpSpPr>
          <a:xfrm rot="0">
            <a:off x="-533400" y="409680"/>
            <a:ext cx="7824101" cy="1356969"/>
            <a:chOff x="0" y="0"/>
            <a:chExt cx="2854253" cy="495026"/>
          </a:xfrm>
        </p:grpSpPr>
        <p:sp>
          <p:nvSpPr>
            <p:cNvPr name="Freeform 5" id="5"/>
            <p:cNvSpPr/>
            <p:nvPr/>
          </p:nvSpPr>
          <p:spPr>
            <a:xfrm flipH="false" flipV="false" rot="0">
              <a:off x="0" y="0"/>
              <a:ext cx="2854253" cy="495026"/>
            </a:xfrm>
            <a:custGeom>
              <a:avLst/>
              <a:gdLst/>
              <a:ahLst/>
              <a:cxnLst/>
              <a:rect r="r" b="b" t="t" l="l"/>
              <a:pathLst>
                <a:path h="495026" w="2854253">
                  <a:moveTo>
                    <a:pt x="0" y="0"/>
                  </a:moveTo>
                  <a:lnTo>
                    <a:pt x="2854253" y="0"/>
                  </a:lnTo>
                  <a:lnTo>
                    <a:pt x="2854253" y="495026"/>
                  </a:lnTo>
                  <a:lnTo>
                    <a:pt x="0" y="495026"/>
                  </a:lnTo>
                  <a:close/>
                </a:path>
              </a:pathLst>
            </a:custGeom>
            <a:solidFill>
              <a:srgbClr val="2D2D2D"/>
            </a:solidFill>
          </p:spPr>
        </p:sp>
      </p:grpSp>
      <p:sp>
        <p:nvSpPr>
          <p:cNvPr name="TextBox 6" id="6"/>
          <p:cNvSpPr txBox="true"/>
          <p:nvPr/>
        </p:nvSpPr>
        <p:spPr>
          <a:xfrm rot="0">
            <a:off x="-179193" y="764632"/>
            <a:ext cx="7020436"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Marketing recommendations</a:t>
            </a:r>
          </a:p>
        </p:txBody>
      </p:sp>
      <p:sp>
        <p:nvSpPr>
          <p:cNvPr name="TextBox 7" id="7"/>
          <p:cNvSpPr txBox="true"/>
          <p:nvPr/>
        </p:nvSpPr>
        <p:spPr>
          <a:xfrm rot="0">
            <a:off x="1028700" y="2321701"/>
            <a:ext cx="7137554" cy="7315835"/>
          </a:xfrm>
          <a:prstGeom prst="rect">
            <a:avLst/>
          </a:prstGeom>
        </p:spPr>
        <p:txBody>
          <a:bodyPr anchor="t" rtlCol="false" tIns="0" lIns="0" bIns="0" rIns="0">
            <a:spAutoFit/>
          </a:bodyPr>
          <a:lstStyle/>
          <a:p>
            <a:pPr>
              <a:lnSpc>
                <a:spcPts val="3640"/>
              </a:lnSpc>
            </a:pPr>
            <a:r>
              <a:rPr lang="en-US" sz="2600">
                <a:solidFill>
                  <a:srgbClr val="E859FF"/>
                </a:solidFill>
                <a:latin typeface="Poppins Bold"/>
              </a:rPr>
              <a:t>Boosting Lesser-Visited Attractions: </a:t>
            </a:r>
            <a:r>
              <a:rPr lang="en-US" sz="2600">
                <a:solidFill>
                  <a:srgbClr val="2D2D2D"/>
                </a:solidFill>
                <a:latin typeface="Poppins"/>
              </a:rPr>
              <a:t>Create campaigns to boost lesser-visited attractions by using storytelling, emphasizing their unique features, or pairing them with popular attractions</a:t>
            </a:r>
          </a:p>
          <a:p>
            <a:pPr>
              <a:lnSpc>
                <a:spcPts val="3640"/>
              </a:lnSpc>
            </a:pPr>
          </a:p>
          <a:p>
            <a:pPr>
              <a:lnSpc>
                <a:spcPts val="3640"/>
              </a:lnSpc>
            </a:pPr>
            <a:r>
              <a:rPr lang="en-US" sz="2600">
                <a:solidFill>
                  <a:srgbClr val="51E85B"/>
                </a:solidFill>
                <a:latin typeface="Poppins Bold"/>
              </a:rPr>
              <a:t>Digital Marketing  Engagement:</a:t>
            </a:r>
            <a:r>
              <a:rPr lang="en-US" sz="2600">
                <a:solidFill>
                  <a:srgbClr val="000000"/>
                </a:solidFill>
                <a:latin typeface="Poppins"/>
              </a:rPr>
              <a:t> Utilizing digital marketing and social media to target distinct tourist segments, guided by data insights for creating content aligned with their preferences. Leveraging Tripadvisor reviews for a richer data foundation, the NTBO can enhance engagement on this platform, enabling adaptation to fast-changing tourist behavior.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577" r="0" b="-9866"/>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2D2D2D">
                <a:alpha val="9804"/>
              </a:srgbClr>
            </a:solidFill>
          </p:spPr>
        </p:sp>
        <p:sp>
          <p:nvSpPr>
            <p:cNvPr name="TextBox 5" id="5"/>
            <p:cNvSpPr txBox="true"/>
            <p:nvPr/>
          </p:nvSpPr>
          <p:spPr>
            <a:xfrm>
              <a:off x="0" y="-66675"/>
              <a:ext cx="4816593" cy="277600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495028" y="3358119"/>
            <a:ext cx="16230600" cy="2428875"/>
          </a:xfrm>
          <a:prstGeom prst="rect">
            <a:avLst/>
          </a:prstGeom>
        </p:spPr>
        <p:txBody>
          <a:bodyPr anchor="t" rtlCol="false" tIns="0" lIns="0" bIns="0" rIns="0">
            <a:spAutoFit/>
          </a:bodyPr>
          <a:lstStyle/>
          <a:p>
            <a:pPr algn="ctr">
              <a:lnSpc>
                <a:spcPts val="19199"/>
              </a:lnSpc>
            </a:pPr>
            <a:r>
              <a:rPr lang="en-US" sz="15999" spc="591">
                <a:solidFill>
                  <a:srgbClr val="FFFFFF"/>
                </a:solidFill>
                <a:latin typeface="Amsterdam Three"/>
              </a:rPr>
              <a:t>Thank You</a:t>
            </a:r>
          </a:p>
        </p:txBody>
      </p:sp>
      <p:sp>
        <p:nvSpPr>
          <p:cNvPr name="TextBox 7" id="7"/>
          <p:cNvSpPr txBox="true"/>
          <p:nvPr/>
        </p:nvSpPr>
        <p:spPr>
          <a:xfrm rot="0">
            <a:off x="4264269" y="8007305"/>
            <a:ext cx="9759462" cy="566420"/>
          </a:xfrm>
          <a:prstGeom prst="rect">
            <a:avLst/>
          </a:prstGeom>
        </p:spPr>
        <p:txBody>
          <a:bodyPr anchor="t" rtlCol="false" tIns="0" lIns="0" bIns="0" rIns="0">
            <a:spAutoFit/>
          </a:bodyPr>
          <a:lstStyle/>
          <a:p>
            <a:pPr algn="ctr">
              <a:lnSpc>
                <a:spcPts val="4480"/>
              </a:lnSpc>
            </a:pPr>
            <a:r>
              <a:rPr lang="en-US" sz="3200">
                <a:solidFill>
                  <a:srgbClr val="F9F5F0"/>
                </a:solidFill>
                <a:latin typeface="Poppins"/>
              </a:rPr>
              <a:t>Data Science for Marketing</a:t>
            </a:r>
          </a:p>
        </p:txBody>
      </p:sp>
      <p:sp>
        <p:nvSpPr>
          <p:cNvPr name="TextBox 8" id="8"/>
          <p:cNvSpPr txBox="true"/>
          <p:nvPr/>
        </p:nvSpPr>
        <p:spPr>
          <a:xfrm rot="0">
            <a:off x="1028700" y="8932545"/>
            <a:ext cx="339120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Bernardo Abreu – 20230062</a:t>
            </a:r>
          </a:p>
        </p:txBody>
      </p:sp>
      <p:sp>
        <p:nvSpPr>
          <p:cNvPr name="TextBox 9" id="9"/>
          <p:cNvSpPr txBox="true"/>
          <p:nvPr/>
        </p:nvSpPr>
        <p:spPr>
          <a:xfrm rot="0">
            <a:off x="5201219" y="8932545"/>
            <a:ext cx="362779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Fernanda Trindade – 20230070</a:t>
            </a:r>
          </a:p>
        </p:txBody>
      </p:sp>
      <p:sp>
        <p:nvSpPr>
          <p:cNvPr name="TextBox 10" id="10"/>
          <p:cNvSpPr txBox="true"/>
          <p:nvPr/>
        </p:nvSpPr>
        <p:spPr>
          <a:xfrm rot="0">
            <a:off x="9610328" y="8932545"/>
            <a:ext cx="3790212"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Muhammet Emin Imir – 20231378</a:t>
            </a:r>
          </a:p>
        </p:txBody>
      </p:sp>
      <p:sp>
        <p:nvSpPr>
          <p:cNvPr name="TextBox 11" id="11"/>
          <p:cNvSpPr txBox="true"/>
          <p:nvPr/>
        </p:nvSpPr>
        <p:spPr>
          <a:xfrm rot="0">
            <a:off x="14181851" y="8932545"/>
            <a:ext cx="3077449" cy="325755"/>
          </a:xfrm>
          <a:prstGeom prst="rect">
            <a:avLst/>
          </a:prstGeom>
        </p:spPr>
        <p:txBody>
          <a:bodyPr anchor="t" rtlCol="false" tIns="0" lIns="0" bIns="0" rIns="0">
            <a:spAutoFit/>
          </a:bodyPr>
          <a:lstStyle/>
          <a:p>
            <a:pPr algn="ctr">
              <a:lnSpc>
                <a:spcPts val="2520"/>
              </a:lnSpc>
            </a:pPr>
            <a:r>
              <a:rPr lang="en-US" sz="1800">
                <a:solidFill>
                  <a:srgbClr val="F9F5F0"/>
                </a:solidFill>
                <a:latin typeface="Poppins"/>
              </a:rPr>
              <a:t>Tausif Ahmad – 20231030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74684" y="0"/>
            <a:ext cx="9113316" cy="10287000"/>
          </a:xfrm>
          <a:custGeom>
            <a:avLst/>
            <a:gdLst/>
            <a:ahLst/>
            <a:cxnLst/>
            <a:rect r="r" b="b" t="t" l="l"/>
            <a:pathLst>
              <a:path h="10287000" w="9113316">
                <a:moveTo>
                  <a:pt x="0" y="0"/>
                </a:moveTo>
                <a:lnTo>
                  <a:pt x="9113316" y="0"/>
                </a:lnTo>
                <a:lnTo>
                  <a:pt x="9113316" y="10287000"/>
                </a:lnTo>
                <a:lnTo>
                  <a:pt x="0" y="10287000"/>
                </a:lnTo>
                <a:lnTo>
                  <a:pt x="0" y="0"/>
                </a:lnTo>
                <a:close/>
              </a:path>
            </a:pathLst>
          </a:custGeom>
          <a:blipFill>
            <a:blip r:embed="rId2"/>
            <a:stretch>
              <a:fillRect l="0" t="-27343" r="0" b="-5542"/>
            </a:stretch>
          </a:blipFill>
        </p:spPr>
      </p:sp>
      <p:grpSp>
        <p:nvGrpSpPr>
          <p:cNvPr name="Group 3" id="3"/>
          <p:cNvGrpSpPr/>
          <p:nvPr/>
        </p:nvGrpSpPr>
        <p:grpSpPr>
          <a:xfrm rot="0">
            <a:off x="-840694" y="1837501"/>
            <a:ext cx="6947691" cy="1157308"/>
            <a:chOff x="0" y="0"/>
            <a:chExt cx="2396704" cy="399230"/>
          </a:xfrm>
        </p:grpSpPr>
        <p:sp>
          <p:nvSpPr>
            <p:cNvPr name="Freeform 4" id="4"/>
            <p:cNvSpPr/>
            <p:nvPr/>
          </p:nvSpPr>
          <p:spPr>
            <a:xfrm flipH="false" flipV="false" rot="0">
              <a:off x="0" y="0"/>
              <a:ext cx="2396704" cy="399230"/>
            </a:xfrm>
            <a:custGeom>
              <a:avLst/>
              <a:gdLst/>
              <a:ahLst/>
              <a:cxnLst/>
              <a:rect r="r" b="b" t="t" l="l"/>
              <a:pathLst>
                <a:path h="399230" w="2396704">
                  <a:moveTo>
                    <a:pt x="0" y="0"/>
                  </a:moveTo>
                  <a:lnTo>
                    <a:pt x="2396704" y="0"/>
                  </a:lnTo>
                  <a:lnTo>
                    <a:pt x="2396704" y="399230"/>
                  </a:lnTo>
                  <a:lnTo>
                    <a:pt x="0" y="399230"/>
                  </a:lnTo>
                  <a:close/>
                </a:path>
              </a:pathLst>
            </a:custGeom>
            <a:solidFill>
              <a:srgbClr val="2D2D2D"/>
            </a:solidFill>
          </p:spPr>
        </p:sp>
      </p:grpSp>
      <p:sp>
        <p:nvSpPr>
          <p:cNvPr name="TextBox 5" id="5"/>
          <p:cNvSpPr txBox="true"/>
          <p:nvPr/>
        </p:nvSpPr>
        <p:spPr>
          <a:xfrm rot="0">
            <a:off x="962346" y="2095310"/>
            <a:ext cx="4794707"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Introduction</a:t>
            </a:r>
          </a:p>
        </p:txBody>
      </p:sp>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rPr>
              <a:t>1</a:t>
            </a:r>
          </a:p>
        </p:txBody>
      </p:sp>
      <p:sp>
        <p:nvSpPr>
          <p:cNvPr name="TextBox 7" id="7"/>
          <p:cNvSpPr txBox="true"/>
          <p:nvPr/>
        </p:nvSpPr>
        <p:spPr>
          <a:xfrm rot="0">
            <a:off x="3070922" y="528002"/>
            <a:ext cx="2287132" cy="896620"/>
          </a:xfrm>
          <a:prstGeom prst="rect">
            <a:avLst/>
          </a:prstGeom>
        </p:spPr>
        <p:txBody>
          <a:bodyPr anchor="t" rtlCol="false" tIns="0" lIns="0" bIns="0" rIns="0">
            <a:spAutoFit/>
          </a:bodyPr>
          <a:lstStyle/>
          <a:p>
            <a:pPr algn="ctr">
              <a:lnSpc>
                <a:spcPts val="7279"/>
              </a:lnSpc>
            </a:pPr>
            <a:r>
              <a:rPr lang="en-US" sz="5199">
                <a:solidFill>
                  <a:srgbClr val="2D2D2D"/>
                </a:solidFill>
                <a:latin typeface="Bantayog"/>
              </a:rPr>
              <a:t>INDEX</a:t>
            </a:r>
          </a:p>
        </p:txBody>
      </p:sp>
      <p:grpSp>
        <p:nvGrpSpPr>
          <p:cNvPr name="Group 8" id="8"/>
          <p:cNvGrpSpPr/>
          <p:nvPr/>
        </p:nvGrpSpPr>
        <p:grpSpPr>
          <a:xfrm rot="0">
            <a:off x="-840694" y="3166046"/>
            <a:ext cx="7215152" cy="1157308"/>
            <a:chOff x="0" y="0"/>
            <a:chExt cx="2488968" cy="399230"/>
          </a:xfrm>
        </p:grpSpPr>
        <p:sp>
          <p:nvSpPr>
            <p:cNvPr name="Freeform 9" id="9"/>
            <p:cNvSpPr/>
            <p:nvPr/>
          </p:nvSpPr>
          <p:spPr>
            <a:xfrm flipH="false" flipV="false" rot="0">
              <a:off x="0" y="0"/>
              <a:ext cx="2488968" cy="399230"/>
            </a:xfrm>
            <a:custGeom>
              <a:avLst/>
              <a:gdLst/>
              <a:ahLst/>
              <a:cxnLst/>
              <a:rect r="r" b="b" t="t" l="l"/>
              <a:pathLst>
                <a:path h="399230" w="2488968">
                  <a:moveTo>
                    <a:pt x="0" y="0"/>
                  </a:moveTo>
                  <a:lnTo>
                    <a:pt x="2488968" y="0"/>
                  </a:lnTo>
                  <a:lnTo>
                    <a:pt x="2488968" y="399230"/>
                  </a:lnTo>
                  <a:lnTo>
                    <a:pt x="0" y="399230"/>
                  </a:lnTo>
                  <a:close/>
                </a:path>
              </a:pathLst>
            </a:custGeom>
            <a:solidFill>
              <a:srgbClr val="2D2D2D"/>
            </a:solidFill>
          </p:spPr>
        </p:sp>
      </p:grpSp>
      <p:sp>
        <p:nvSpPr>
          <p:cNvPr name="TextBox 10" id="10"/>
          <p:cNvSpPr txBox="true"/>
          <p:nvPr/>
        </p:nvSpPr>
        <p:spPr>
          <a:xfrm rot="0">
            <a:off x="3143568" y="3423855"/>
            <a:ext cx="2880945"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NTBO Briefing</a:t>
            </a:r>
          </a:p>
        </p:txBody>
      </p:sp>
      <p:grpSp>
        <p:nvGrpSpPr>
          <p:cNvPr name="Group 11" id="11"/>
          <p:cNvGrpSpPr/>
          <p:nvPr/>
        </p:nvGrpSpPr>
        <p:grpSpPr>
          <a:xfrm rot="0">
            <a:off x="-840694" y="4494591"/>
            <a:ext cx="7451715" cy="1157308"/>
            <a:chOff x="0" y="0"/>
            <a:chExt cx="2570574" cy="399230"/>
          </a:xfrm>
        </p:grpSpPr>
        <p:sp>
          <p:nvSpPr>
            <p:cNvPr name="Freeform 12" id="12"/>
            <p:cNvSpPr/>
            <p:nvPr/>
          </p:nvSpPr>
          <p:spPr>
            <a:xfrm flipH="false" flipV="false" rot="0">
              <a:off x="0" y="0"/>
              <a:ext cx="2570574" cy="399230"/>
            </a:xfrm>
            <a:custGeom>
              <a:avLst/>
              <a:gdLst/>
              <a:ahLst/>
              <a:cxnLst/>
              <a:rect r="r" b="b" t="t" l="l"/>
              <a:pathLst>
                <a:path h="399230" w="2570574">
                  <a:moveTo>
                    <a:pt x="0" y="0"/>
                  </a:moveTo>
                  <a:lnTo>
                    <a:pt x="2570574" y="0"/>
                  </a:lnTo>
                  <a:lnTo>
                    <a:pt x="2570574" y="399230"/>
                  </a:lnTo>
                  <a:lnTo>
                    <a:pt x="0" y="399230"/>
                  </a:lnTo>
                  <a:close/>
                </a:path>
              </a:pathLst>
            </a:custGeom>
            <a:solidFill>
              <a:srgbClr val="2D2D2D"/>
            </a:solidFill>
          </p:spPr>
        </p:sp>
      </p:grpSp>
      <p:sp>
        <p:nvSpPr>
          <p:cNvPr name="TextBox 13" id="13"/>
          <p:cNvSpPr txBox="true"/>
          <p:nvPr/>
        </p:nvSpPr>
        <p:spPr>
          <a:xfrm rot="0">
            <a:off x="-585423" y="4742876"/>
            <a:ext cx="6846500" cy="556895"/>
          </a:xfrm>
          <a:prstGeom prst="rect">
            <a:avLst/>
          </a:prstGeom>
        </p:spPr>
        <p:txBody>
          <a:bodyPr anchor="t" rtlCol="false" tIns="0" lIns="0" bIns="0" rIns="0">
            <a:spAutoFit/>
          </a:bodyPr>
          <a:lstStyle/>
          <a:p>
            <a:pPr algn="r">
              <a:lnSpc>
                <a:spcPts val="4480"/>
              </a:lnSpc>
            </a:pPr>
            <a:r>
              <a:rPr lang="en-US" sz="3200">
                <a:solidFill>
                  <a:srgbClr val="F9F5F0"/>
                </a:solidFill>
                <a:latin typeface="Bantayog"/>
              </a:rPr>
              <a:t>Business Objectives &amp; Results</a:t>
            </a:r>
          </a:p>
        </p:txBody>
      </p:sp>
      <p:grpSp>
        <p:nvGrpSpPr>
          <p:cNvPr name="Group 14" id="14"/>
          <p:cNvGrpSpPr/>
          <p:nvPr/>
        </p:nvGrpSpPr>
        <p:grpSpPr>
          <a:xfrm rot="0">
            <a:off x="-840694" y="5823137"/>
            <a:ext cx="7718684" cy="1157308"/>
            <a:chOff x="0" y="0"/>
            <a:chExt cx="2662669" cy="399230"/>
          </a:xfrm>
        </p:grpSpPr>
        <p:sp>
          <p:nvSpPr>
            <p:cNvPr name="Freeform 15" id="15"/>
            <p:cNvSpPr/>
            <p:nvPr/>
          </p:nvSpPr>
          <p:spPr>
            <a:xfrm flipH="false" flipV="false" rot="0">
              <a:off x="0" y="0"/>
              <a:ext cx="2662669" cy="399230"/>
            </a:xfrm>
            <a:custGeom>
              <a:avLst/>
              <a:gdLst/>
              <a:ahLst/>
              <a:cxnLst/>
              <a:rect r="r" b="b" t="t" l="l"/>
              <a:pathLst>
                <a:path h="399230" w="2662669">
                  <a:moveTo>
                    <a:pt x="0" y="0"/>
                  </a:moveTo>
                  <a:lnTo>
                    <a:pt x="2662669" y="0"/>
                  </a:lnTo>
                  <a:lnTo>
                    <a:pt x="2662669" y="399230"/>
                  </a:lnTo>
                  <a:lnTo>
                    <a:pt x="0" y="399230"/>
                  </a:lnTo>
                  <a:close/>
                </a:path>
              </a:pathLst>
            </a:custGeom>
            <a:solidFill>
              <a:srgbClr val="2D2D2D"/>
            </a:solidFill>
          </p:spPr>
        </p:sp>
      </p:grpSp>
      <p:sp>
        <p:nvSpPr>
          <p:cNvPr name="TextBox 16" id="16"/>
          <p:cNvSpPr txBox="true"/>
          <p:nvPr/>
        </p:nvSpPr>
        <p:spPr>
          <a:xfrm rot="0">
            <a:off x="870114" y="6080946"/>
            <a:ext cx="5657932"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Methodology</a:t>
            </a:r>
          </a:p>
        </p:txBody>
      </p:sp>
      <p:grpSp>
        <p:nvGrpSpPr>
          <p:cNvPr name="Group 17" id="17"/>
          <p:cNvGrpSpPr/>
          <p:nvPr/>
        </p:nvGrpSpPr>
        <p:grpSpPr>
          <a:xfrm rot="0">
            <a:off x="-840694" y="7151682"/>
            <a:ext cx="7942689" cy="1157308"/>
            <a:chOff x="0" y="0"/>
            <a:chExt cx="2739942" cy="399230"/>
          </a:xfrm>
        </p:grpSpPr>
        <p:sp>
          <p:nvSpPr>
            <p:cNvPr name="Freeform 18" id="18"/>
            <p:cNvSpPr/>
            <p:nvPr/>
          </p:nvSpPr>
          <p:spPr>
            <a:xfrm flipH="false" flipV="false" rot="0">
              <a:off x="0" y="0"/>
              <a:ext cx="2739942" cy="399230"/>
            </a:xfrm>
            <a:custGeom>
              <a:avLst/>
              <a:gdLst/>
              <a:ahLst/>
              <a:cxnLst/>
              <a:rect r="r" b="b" t="t" l="l"/>
              <a:pathLst>
                <a:path h="399230" w="2739942">
                  <a:moveTo>
                    <a:pt x="0" y="0"/>
                  </a:moveTo>
                  <a:lnTo>
                    <a:pt x="2739942" y="0"/>
                  </a:lnTo>
                  <a:lnTo>
                    <a:pt x="2739942" y="399230"/>
                  </a:lnTo>
                  <a:lnTo>
                    <a:pt x="0" y="399230"/>
                  </a:lnTo>
                  <a:close/>
                </a:path>
              </a:pathLst>
            </a:custGeom>
            <a:solidFill>
              <a:srgbClr val="2D2D2D"/>
            </a:solidFill>
          </p:spPr>
        </p:sp>
      </p:grpSp>
      <p:sp>
        <p:nvSpPr>
          <p:cNvPr name="TextBox 19" id="19"/>
          <p:cNvSpPr txBox="true"/>
          <p:nvPr/>
        </p:nvSpPr>
        <p:spPr>
          <a:xfrm rot="0">
            <a:off x="1101375" y="7409492"/>
            <a:ext cx="5657932"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Analysis Results</a:t>
            </a:r>
          </a:p>
        </p:txBody>
      </p:sp>
      <p:grpSp>
        <p:nvGrpSpPr>
          <p:cNvPr name="Group 20" id="20"/>
          <p:cNvGrpSpPr/>
          <p:nvPr/>
        </p:nvGrpSpPr>
        <p:grpSpPr>
          <a:xfrm rot="0">
            <a:off x="-840694" y="8480228"/>
            <a:ext cx="8173705" cy="1157308"/>
            <a:chOff x="0" y="0"/>
            <a:chExt cx="2819635" cy="399230"/>
          </a:xfrm>
        </p:grpSpPr>
        <p:sp>
          <p:nvSpPr>
            <p:cNvPr name="Freeform 21" id="21"/>
            <p:cNvSpPr/>
            <p:nvPr/>
          </p:nvSpPr>
          <p:spPr>
            <a:xfrm flipH="false" flipV="false" rot="0">
              <a:off x="0" y="0"/>
              <a:ext cx="2819634" cy="399230"/>
            </a:xfrm>
            <a:custGeom>
              <a:avLst/>
              <a:gdLst/>
              <a:ahLst/>
              <a:cxnLst/>
              <a:rect r="r" b="b" t="t" l="l"/>
              <a:pathLst>
                <a:path h="399230" w="2819634">
                  <a:moveTo>
                    <a:pt x="0" y="0"/>
                  </a:moveTo>
                  <a:lnTo>
                    <a:pt x="2819634" y="0"/>
                  </a:lnTo>
                  <a:lnTo>
                    <a:pt x="2819634" y="399230"/>
                  </a:lnTo>
                  <a:lnTo>
                    <a:pt x="0" y="399230"/>
                  </a:lnTo>
                  <a:close/>
                </a:path>
              </a:pathLst>
            </a:custGeom>
            <a:solidFill>
              <a:srgbClr val="2D2D2D"/>
            </a:solidFill>
          </p:spPr>
        </p:sp>
      </p:grpSp>
      <p:sp>
        <p:nvSpPr>
          <p:cNvPr name="TextBox 22" id="22"/>
          <p:cNvSpPr txBox="true"/>
          <p:nvPr/>
        </p:nvSpPr>
        <p:spPr>
          <a:xfrm rot="0">
            <a:off x="1087107" y="8738037"/>
            <a:ext cx="5895959"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Marketing 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27809" t="0" r="-40729" b="0"/>
            </a:stretch>
          </a:blipFill>
        </p:spPr>
      </p:sp>
      <p:sp>
        <p:nvSpPr>
          <p:cNvPr name="TextBox 3" id="3"/>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FFFFF"/>
                </a:solidFill>
                <a:latin typeface="Bantayog Light"/>
              </a:rPr>
              <a:t>2</a:t>
            </a:r>
          </a:p>
        </p:txBody>
      </p:sp>
      <p:grpSp>
        <p:nvGrpSpPr>
          <p:cNvPr name="Group 4" id="4"/>
          <p:cNvGrpSpPr/>
          <p:nvPr/>
        </p:nvGrpSpPr>
        <p:grpSpPr>
          <a:xfrm rot="0">
            <a:off x="0" y="409680"/>
            <a:ext cx="4214488" cy="1356969"/>
            <a:chOff x="0" y="0"/>
            <a:chExt cx="1537457" cy="495026"/>
          </a:xfrm>
        </p:grpSpPr>
        <p:sp>
          <p:nvSpPr>
            <p:cNvPr name="Freeform 5" id="5"/>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6" id="6"/>
          <p:cNvSpPr txBox="true"/>
          <p:nvPr/>
        </p:nvSpPr>
        <p:spPr>
          <a:xfrm rot="0">
            <a:off x="1028700" y="764632"/>
            <a:ext cx="2724274" cy="580390"/>
          </a:xfrm>
          <a:prstGeom prst="rect">
            <a:avLst/>
          </a:prstGeom>
        </p:spPr>
        <p:txBody>
          <a:bodyPr anchor="t" rtlCol="false" tIns="0" lIns="0" bIns="0" rIns="0">
            <a:spAutoFit/>
          </a:bodyPr>
          <a:lstStyle/>
          <a:p>
            <a:pPr algn="ctr">
              <a:lnSpc>
                <a:spcPts val="4759"/>
              </a:lnSpc>
            </a:pPr>
            <a:r>
              <a:rPr lang="en-US" sz="3399">
                <a:solidFill>
                  <a:srgbClr val="F9F5F0"/>
                </a:solidFill>
                <a:latin typeface="Bantayog"/>
              </a:rPr>
              <a:t>Introduction</a:t>
            </a:r>
          </a:p>
        </p:txBody>
      </p:sp>
      <p:sp>
        <p:nvSpPr>
          <p:cNvPr name="TextBox 7" id="7"/>
          <p:cNvSpPr txBox="true"/>
          <p:nvPr/>
        </p:nvSpPr>
        <p:spPr>
          <a:xfrm rot="0">
            <a:off x="1028700" y="9220200"/>
            <a:ext cx="5640396" cy="426720"/>
          </a:xfrm>
          <a:prstGeom prst="rect">
            <a:avLst/>
          </a:prstGeom>
        </p:spPr>
        <p:txBody>
          <a:bodyPr anchor="t" rtlCol="false" tIns="0" lIns="0" bIns="0" rIns="0">
            <a:spAutoFit/>
          </a:bodyPr>
          <a:lstStyle/>
          <a:p>
            <a:pPr>
              <a:lnSpc>
                <a:spcPts val="1679"/>
              </a:lnSpc>
              <a:spcBef>
                <a:spcPct val="0"/>
              </a:spcBef>
            </a:pPr>
            <a:r>
              <a:rPr lang="en-US" sz="1200">
                <a:solidFill>
                  <a:srgbClr val="000000"/>
                </a:solidFill>
                <a:latin typeface="Arimo"/>
              </a:rPr>
              <a:t>¹ </a:t>
            </a:r>
            <a:r>
              <a:rPr lang="en-US" sz="1200">
                <a:solidFill>
                  <a:srgbClr val="000000"/>
                </a:solidFill>
                <a:latin typeface="Arimo"/>
              </a:rPr>
              <a:t>Tourism and COVID-19 – unprecedented economic impacts | UNWTO. https://www.unwto.org/tourism-and-covid-19-unprecedented-economic-impacts</a:t>
            </a:r>
          </a:p>
        </p:txBody>
      </p:sp>
      <p:sp>
        <p:nvSpPr>
          <p:cNvPr name="TextBox 8" id="8"/>
          <p:cNvSpPr txBox="true"/>
          <p:nvPr/>
        </p:nvSpPr>
        <p:spPr>
          <a:xfrm rot="0">
            <a:off x="1028700" y="2738159"/>
            <a:ext cx="6904888" cy="546290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Poppins Light"/>
              </a:rPr>
              <a:t>The COVID-19 pandemic severely impacted the tourism sector, one of the world's major economic sectors. In 2020, tourism's export revenues were expected to decrease by $910 billion to $1.2 trillion, potentially reducing global GDP by up to 2.8%. ¹</a:t>
            </a:r>
          </a:p>
          <a:p>
            <a:pPr>
              <a:lnSpc>
                <a:spcPts val="3919"/>
              </a:lnSpc>
              <a:spcBef>
                <a:spcPct val="0"/>
              </a:spcBef>
            </a:pPr>
          </a:p>
          <a:p>
            <a:pPr>
              <a:lnSpc>
                <a:spcPts val="3919"/>
              </a:lnSpc>
              <a:spcBef>
                <a:spcPct val="0"/>
              </a:spcBef>
            </a:pPr>
            <a:r>
              <a:rPr lang="en-US" sz="2799">
                <a:solidFill>
                  <a:srgbClr val="000000"/>
                </a:solidFill>
                <a:latin typeface="Poppins Light"/>
              </a:rPr>
              <a:t>The COVID-19 pandemic significantly impacted Portugal's tourism industry, a key contributor to its GDP.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2107244" y="8742585"/>
            <a:ext cx="4853784" cy="1031429"/>
          </a:xfrm>
          <a:custGeom>
            <a:avLst/>
            <a:gdLst/>
            <a:ahLst/>
            <a:cxnLst/>
            <a:rect r="r" b="b" t="t" l="l"/>
            <a:pathLst>
              <a:path h="1031429" w="4853784">
                <a:moveTo>
                  <a:pt x="0" y="0"/>
                </a:moveTo>
                <a:lnTo>
                  <a:pt x="4853784" y="0"/>
                </a:lnTo>
                <a:lnTo>
                  <a:pt x="4853784" y="1031430"/>
                </a:lnTo>
                <a:lnTo>
                  <a:pt x="0" y="1031430"/>
                </a:lnTo>
                <a:lnTo>
                  <a:pt x="0" y="0"/>
                </a:lnTo>
                <a:close/>
              </a:path>
            </a:pathLst>
          </a:custGeom>
          <a:blipFill>
            <a:blip r:embed="rId2"/>
            <a:stretch>
              <a:fillRect l="0" t="0" r="0" b="0"/>
            </a:stretch>
          </a:blipFill>
        </p:spPr>
      </p:sp>
      <p:sp>
        <p:nvSpPr>
          <p:cNvPr name="TextBox 5" id="5"/>
          <p:cNvSpPr txBox="true"/>
          <p:nvPr/>
        </p:nvSpPr>
        <p:spPr>
          <a:xfrm rot="0">
            <a:off x="-509834" y="764632"/>
            <a:ext cx="4262808"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NTBO Briefing</a:t>
            </a:r>
          </a:p>
        </p:txBody>
      </p:sp>
      <p:sp>
        <p:nvSpPr>
          <p:cNvPr name="TextBox 6" id="6"/>
          <p:cNvSpPr txBox="true"/>
          <p:nvPr/>
        </p:nvSpPr>
        <p:spPr>
          <a:xfrm rot="0">
            <a:off x="1028700" y="2052441"/>
            <a:ext cx="7294325" cy="6292215"/>
          </a:xfrm>
          <a:prstGeom prst="rect">
            <a:avLst/>
          </a:prstGeom>
        </p:spPr>
        <p:txBody>
          <a:bodyPr anchor="t" rtlCol="false" tIns="0" lIns="0" bIns="0" rIns="0">
            <a:spAutoFit/>
          </a:bodyPr>
          <a:lstStyle/>
          <a:p>
            <a:pPr>
              <a:lnSpc>
                <a:spcPts val="3359"/>
              </a:lnSpc>
            </a:pPr>
            <a:r>
              <a:rPr lang="en-US" sz="2400">
                <a:solidFill>
                  <a:srgbClr val="000000"/>
                </a:solidFill>
                <a:latin typeface="Poppins Light"/>
              </a:rPr>
              <a:t>The National Tourism Board Organizations of Portugal (NTBO) are interested in analyzing user-generated content, particularly the reviews on Tripadvisor, to</a:t>
            </a:r>
            <a:r>
              <a:rPr lang="en-US" sz="2400">
                <a:solidFill>
                  <a:srgbClr val="000000"/>
                </a:solidFill>
                <a:latin typeface="Poppins Bold"/>
              </a:rPr>
              <a:t> gain insights into visitor trends</a:t>
            </a:r>
            <a:r>
              <a:rPr lang="en-US" sz="2400">
                <a:solidFill>
                  <a:srgbClr val="000000"/>
                </a:solidFill>
                <a:latin typeface="Poppins Light"/>
              </a:rPr>
              <a:t> and </a:t>
            </a:r>
            <a:r>
              <a:rPr lang="en-US" sz="2400">
                <a:solidFill>
                  <a:srgbClr val="000000"/>
                </a:solidFill>
                <a:latin typeface="Poppins Bold"/>
              </a:rPr>
              <a:t>determine if these trends have been influenced by the pandemic.</a:t>
            </a:r>
          </a:p>
          <a:p>
            <a:pPr>
              <a:lnSpc>
                <a:spcPts val="3359"/>
              </a:lnSpc>
            </a:pPr>
          </a:p>
          <a:p>
            <a:pPr>
              <a:lnSpc>
                <a:spcPts val="3359"/>
              </a:lnSpc>
            </a:pPr>
            <a:r>
              <a:rPr lang="en-US" sz="2400">
                <a:solidFill>
                  <a:srgbClr val="000000"/>
                </a:solidFill>
                <a:latin typeface="Poppins Light"/>
              </a:rPr>
              <a:t>Additionally, it was proposed to identify and describe the visiting patterns at Portuguese attractions and compare them with those of Portugal's primary tourism competitors.</a:t>
            </a:r>
          </a:p>
          <a:p>
            <a:pPr>
              <a:lnSpc>
                <a:spcPts val="3359"/>
              </a:lnSpc>
            </a:pPr>
          </a:p>
          <a:p>
            <a:pPr>
              <a:lnSpc>
                <a:spcPts val="3359"/>
              </a:lnSpc>
              <a:spcBef>
                <a:spcPct val="0"/>
              </a:spcBef>
            </a:pPr>
            <a:r>
              <a:rPr lang="en-US" sz="2400">
                <a:solidFill>
                  <a:srgbClr val="000000"/>
                </a:solidFill>
                <a:latin typeface="Poppins Light"/>
              </a:rPr>
              <a:t>These analyses were conducted using the dataset of the Top 100 Attractions in Europe from 2019 to 2021, provided by the NTBO.</a:t>
            </a:r>
          </a:p>
        </p:txBody>
      </p:sp>
      <p:sp>
        <p:nvSpPr>
          <p:cNvPr name="Freeform 7" id="7"/>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0" t="-9259" r="0" b="-9259"/>
            </a:stretch>
          </a:blipFill>
        </p:spPr>
      </p:sp>
      <p:sp>
        <p:nvSpPr>
          <p:cNvPr name="TextBox 8" id="8"/>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FFFFF"/>
                </a:solidFill>
                <a:latin typeface="Bantayog Light"/>
              </a:rPr>
              <a:t>3</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7824101" cy="1356969"/>
            <a:chOff x="0" y="0"/>
            <a:chExt cx="2854253" cy="495026"/>
          </a:xfrm>
        </p:grpSpPr>
        <p:sp>
          <p:nvSpPr>
            <p:cNvPr name="Freeform 3" id="3"/>
            <p:cNvSpPr/>
            <p:nvPr/>
          </p:nvSpPr>
          <p:spPr>
            <a:xfrm flipH="false" flipV="false" rot="0">
              <a:off x="0" y="0"/>
              <a:ext cx="2854253" cy="495026"/>
            </a:xfrm>
            <a:custGeom>
              <a:avLst/>
              <a:gdLst/>
              <a:ahLst/>
              <a:cxnLst/>
              <a:rect r="r" b="b" t="t" l="l"/>
              <a:pathLst>
                <a:path h="495026" w="2854253">
                  <a:moveTo>
                    <a:pt x="0" y="0"/>
                  </a:moveTo>
                  <a:lnTo>
                    <a:pt x="2854253" y="0"/>
                  </a:lnTo>
                  <a:lnTo>
                    <a:pt x="2854253" y="495026"/>
                  </a:lnTo>
                  <a:lnTo>
                    <a:pt x="0" y="495026"/>
                  </a:lnTo>
                  <a:close/>
                </a:path>
              </a:pathLst>
            </a:custGeom>
            <a:solidFill>
              <a:srgbClr val="2D2D2D"/>
            </a:solidFill>
          </p:spPr>
        </p:sp>
      </p:grpSp>
      <p:grpSp>
        <p:nvGrpSpPr>
          <p:cNvPr name="Group 4" id="4"/>
          <p:cNvGrpSpPr/>
          <p:nvPr/>
        </p:nvGrpSpPr>
        <p:grpSpPr>
          <a:xfrm rot="0">
            <a:off x="1028700" y="3407989"/>
            <a:ext cx="7480986" cy="3579606"/>
            <a:chOff x="0" y="0"/>
            <a:chExt cx="2729084" cy="1305850"/>
          </a:xfrm>
        </p:grpSpPr>
        <p:sp>
          <p:nvSpPr>
            <p:cNvPr name="Freeform 5" id="5"/>
            <p:cNvSpPr/>
            <p:nvPr/>
          </p:nvSpPr>
          <p:spPr>
            <a:xfrm flipH="false" flipV="false" rot="0">
              <a:off x="0" y="0"/>
              <a:ext cx="2729084" cy="1305850"/>
            </a:xfrm>
            <a:custGeom>
              <a:avLst/>
              <a:gdLst/>
              <a:ahLst/>
              <a:cxnLst/>
              <a:rect r="r" b="b" t="t" l="l"/>
              <a:pathLst>
                <a:path h="1305850" w="2729084">
                  <a:moveTo>
                    <a:pt x="0" y="0"/>
                  </a:moveTo>
                  <a:lnTo>
                    <a:pt x="2729084" y="0"/>
                  </a:lnTo>
                  <a:lnTo>
                    <a:pt x="2729084" y="1305850"/>
                  </a:lnTo>
                  <a:lnTo>
                    <a:pt x="0" y="1305850"/>
                  </a:lnTo>
                  <a:close/>
                </a:path>
              </a:pathLst>
            </a:custGeom>
            <a:solidFill>
              <a:srgbClr val="2D2D2D"/>
            </a:solidFill>
          </p:spPr>
        </p:sp>
      </p:grpSp>
      <p:grpSp>
        <p:nvGrpSpPr>
          <p:cNvPr name="Group 6" id="6"/>
          <p:cNvGrpSpPr/>
          <p:nvPr/>
        </p:nvGrpSpPr>
        <p:grpSpPr>
          <a:xfrm rot="0">
            <a:off x="8832416" y="4432276"/>
            <a:ext cx="1422449" cy="14224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D2D2D"/>
            </a:solidFill>
          </p:spPr>
        </p:sp>
        <p:sp>
          <p:nvSpPr>
            <p:cNvPr name="TextBox 8" id="8"/>
            <p:cNvSpPr txBox="true"/>
            <p:nvPr/>
          </p:nvSpPr>
          <p:spPr>
            <a:xfrm>
              <a:off x="0" y="146050"/>
              <a:ext cx="711200" cy="463550"/>
            </a:xfrm>
            <a:prstGeom prst="rect">
              <a:avLst/>
            </a:prstGeom>
          </p:spPr>
          <p:txBody>
            <a:bodyPr anchor="ctr" rtlCol="false" tIns="50800" lIns="50800" bIns="50800" rIns="50800"/>
            <a:lstStyle/>
            <a:p>
              <a:pPr algn="ctr">
                <a:lnSpc>
                  <a:spcPts val="2520"/>
                </a:lnSpc>
              </a:pPr>
            </a:p>
          </p:txBody>
        </p:sp>
      </p:grpSp>
      <p:sp>
        <p:nvSpPr>
          <p:cNvPr name="TextBox 9" id="9"/>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rPr>
              <a:t>4</a:t>
            </a:r>
          </a:p>
        </p:txBody>
      </p:sp>
      <p:sp>
        <p:nvSpPr>
          <p:cNvPr name="TextBox 10" id="10"/>
          <p:cNvSpPr txBox="true"/>
          <p:nvPr/>
        </p:nvSpPr>
        <p:spPr>
          <a:xfrm rot="0">
            <a:off x="354207" y="764632"/>
            <a:ext cx="7020436"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Business Objectives &amp; Results</a:t>
            </a:r>
          </a:p>
        </p:txBody>
      </p:sp>
      <p:sp>
        <p:nvSpPr>
          <p:cNvPr name="TextBox 11" id="11"/>
          <p:cNvSpPr txBox="true"/>
          <p:nvPr/>
        </p:nvSpPr>
        <p:spPr>
          <a:xfrm rot="0">
            <a:off x="1327899" y="3518534"/>
            <a:ext cx="6882588" cy="3168016"/>
          </a:xfrm>
          <a:prstGeom prst="rect">
            <a:avLst/>
          </a:prstGeom>
        </p:spPr>
        <p:txBody>
          <a:bodyPr anchor="t" rtlCol="false" tIns="0" lIns="0" bIns="0" rIns="0">
            <a:spAutoFit/>
          </a:bodyPr>
          <a:lstStyle/>
          <a:p>
            <a:pPr marL="604518" indent="-302259" lvl="1">
              <a:lnSpc>
                <a:spcPts val="5039"/>
              </a:lnSpc>
              <a:buFont typeface="Arial"/>
              <a:buChar char="•"/>
            </a:pPr>
            <a:r>
              <a:rPr lang="en-US" sz="2799">
                <a:solidFill>
                  <a:srgbClr val="F9F5F0"/>
                </a:solidFill>
                <a:latin typeface="Poppins"/>
              </a:rPr>
              <a:t>Characterization of Visitor Patterns</a:t>
            </a:r>
          </a:p>
          <a:p>
            <a:pPr marL="604518" indent="-302259" lvl="1">
              <a:lnSpc>
                <a:spcPts val="5039"/>
              </a:lnSpc>
              <a:buFont typeface="Arial"/>
              <a:buChar char="•"/>
            </a:pPr>
            <a:r>
              <a:rPr lang="en-US" sz="2799">
                <a:solidFill>
                  <a:srgbClr val="F9F5F0"/>
                </a:solidFill>
                <a:latin typeface="Poppins"/>
              </a:rPr>
              <a:t>Analysis of the Impact of COVID-19</a:t>
            </a:r>
          </a:p>
          <a:p>
            <a:pPr marL="604518" indent="-302259" lvl="1">
              <a:lnSpc>
                <a:spcPts val="5039"/>
              </a:lnSpc>
              <a:buFont typeface="Arial"/>
              <a:buChar char="•"/>
            </a:pPr>
            <a:r>
              <a:rPr lang="en-US" sz="2799">
                <a:solidFill>
                  <a:srgbClr val="F9F5F0"/>
                </a:solidFill>
                <a:latin typeface="Poppins"/>
              </a:rPr>
              <a:t>Competitor Analysis</a:t>
            </a:r>
          </a:p>
          <a:p>
            <a:pPr marL="604518" indent="-302259" lvl="1">
              <a:lnSpc>
                <a:spcPts val="5039"/>
              </a:lnSpc>
              <a:buFont typeface="Arial"/>
              <a:buChar char="•"/>
            </a:pPr>
            <a:r>
              <a:rPr lang="en-US" sz="2799">
                <a:solidFill>
                  <a:srgbClr val="F9F5F0"/>
                </a:solidFill>
                <a:latin typeface="Poppins"/>
              </a:rPr>
              <a:t>Visitor Segmentation</a:t>
            </a:r>
          </a:p>
          <a:p>
            <a:pPr marL="604518" indent="-302259" lvl="1">
              <a:lnSpc>
                <a:spcPts val="5039"/>
              </a:lnSpc>
              <a:buFont typeface="Arial"/>
              <a:buChar char="•"/>
            </a:pPr>
            <a:r>
              <a:rPr lang="en-US" sz="2799">
                <a:solidFill>
                  <a:srgbClr val="F9F5F0"/>
                </a:solidFill>
                <a:latin typeface="Poppins"/>
              </a:rPr>
              <a:t>Pattern Analysis</a:t>
            </a:r>
          </a:p>
        </p:txBody>
      </p:sp>
      <p:sp>
        <p:nvSpPr>
          <p:cNvPr name="TextBox 12" id="12"/>
          <p:cNvSpPr txBox="true"/>
          <p:nvPr/>
        </p:nvSpPr>
        <p:spPr>
          <a:xfrm rot="0">
            <a:off x="2604180" y="2560003"/>
            <a:ext cx="4330026" cy="809886"/>
          </a:xfrm>
          <a:prstGeom prst="rect">
            <a:avLst/>
          </a:prstGeom>
        </p:spPr>
        <p:txBody>
          <a:bodyPr anchor="t" rtlCol="false" tIns="0" lIns="0" bIns="0" rIns="0">
            <a:spAutoFit/>
          </a:bodyPr>
          <a:lstStyle/>
          <a:p>
            <a:pPr algn="ctr">
              <a:lnSpc>
                <a:spcPts val="6533"/>
              </a:lnSpc>
            </a:pPr>
            <a:r>
              <a:rPr lang="en-US" sz="4666">
                <a:solidFill>
                  <a:srgbClr val="2D2D2D"/>
                </a:solidFill>
                <a:latin typeface="Bantayog"/>
              </a:rPr>
              <a:t>Objectives</a:t>
            </a:r>
          </a:p>
        </p:txBody>
      </p:sp>
      <p:grpSp>
        <p:nvGrpSpPr>
          <p:cNvPr name="Group 13" id="13"/>
          <p:cNvGrpSpPr/>
          <p:nvPr/>
        </p:nvGrpSpPr>
        <p:grpSpPr>
          <a:xfrm rot="0">
            <a:off x="10744758" y="2562758"/>
            <a:ext cx="6514542" cy="1356969"/>
            <a:chOff x="0" y="0"/>
            <a:chExt cx="2376523" cy="495026"/>
          </a:xfrm>
        </p:grpSpPr>
        <p:sp>
          <p:nvSpPr>
            <p:cNvPr name="Freeform 14" id="14"/>
            <p:cNvSpPr/>
            <p:nvPr/>
          </p:nvSpPr>
          <p:spPr>
            <a:xfrm flipH="false" flipV="false" rot="0">
              <a:off x="0" y="0"/>
              <a:ext cx="2376523" cy="495026"/>
            </a:xfrm>
            <a:custGeom>
              <a:avLst/>
              <a:gdLst/>
              <a:ahLst/>
              <a:cxnLst/>
              <a:rect r="r" b="b" t="t" l="l"/>
              <a:pathLst>
                <a:path h="495026" w="2376523">
                  <a:moveTo>
                    <a:pt x="0" y="0"/>
                  </a:moveTo>
                  <a:lnTo>
                    <a:pt x="2376523" y="0"/>
                  </a:lnTo>
                  <a:lnTo>
                    <a:pt x="2376523" y="495026"/>
                  </a:lnTo>
                  <a:lnTo>
                    <a:pt x="0" y="495026"/>
                  </a:lnTo>
                  <a:close/>
                </a:path>
              </a:pathLst>
            </a:custGeom>
            <a:solidFill>
              <a:srgbClr val="FFDE59"/>
            </a:solidFill>
          </p:spPr>
        </p:sp>
      </p:grpSp>
      <p:sp>
        <p:nvSpPr>
          <p:cNvPr name="TextBox 15" id="15"/>
          <p:cNvSpPr txBox="true"/>
          <p:nvPr/>
        </p:nvSpPr>
        <p:spPr>
          <a:xfrm rot="0">
            <a:off x="11008169" y="2838335"/>
            <a:ext cx="5856916" cy="615316"/>
          </a:xfrm>
          <a:prstGeom prst="rect">
            <a:avLst/>
          </a:prstGeom>
        </p:spPr>
        <p:txBody>
          <a:bodyPr anchor="t" rtlCol="false" tIns="0" lIns="0" bIns="0" rIns="0">
            <a:spAutoFit/>
          </a:bodyPr>
          <a:lstStyle/>
          <a:p>
            <a:pPr>
              <a:lnSpc>
                <a:spcPts val="5039"/>
              </a:lnSpc>
            </a:pPr>
            <a:r>
              <a:rPr lang="en-US" sz="2799">
                <a:solidFill>
                  <a:srgbClr val="2D2D2D"/>
                </a:solidFill>
                <a:latin typeface="Poppins"/>
              </a:rPr>
              <a:t>Optimizing Resource Allocation</a:t>
            </a:r>
          </a:p>
        </p:txBody>
      </p:sp>
      <p:grpSp>
        <p:nvGrpSpPr>
          <p:cNvPr name="Group 16" id="16"/>
          <p:cNvGrpSpPr/>
          <p:nvPr/>
        </p:nvGrpSpPr>
        <p:grpSpPr>
          <a:xfrm rot="0">
            <a:off x="10807014" y="4139372"/>
            <a:ext cx="6452286" cy="1356969"/>
            <a:chOff x="0" y="0"/>
            <a:chExt cx="2353811" cy="495026"/>
          </a:xfrm>
        </p:grpSpPr>
        <p:sp>
          <p:nvSpPr>
            <p:cNvPr name="Freeform 17" id="17"/>
            <p:cNvSpPr/>
            <p:nvPr/>
          </p:nvSpPr>
          <p:spPr>
            <a:xfrm flipH="false" flipV="false" rot="0">
              <a:off x="0" y="0"/>
              <a:ext cx="2353811" cy="495026"/>
            </a:xfrm>
            <a:custGeom>
              <a:avLst/>
              <a:gdLst/>
              <a:ahLst/>
              <a:cxnLst/>
              <a:rect r="r" b="b" t="t" l="l"/>
              <a:pathLst>
                <a:path h="495026" w="2353811">
                  <a:moveTo>
                    <a:pt x="0" y="0"/>
                  </a:moveTo>
                  <a:lnTo>
                    <a:pt x="2353811" y="0"/>
                  </a:lnTo>
                  <a:lnTo>
                    <a:pt x="2353811" y="495026"/>
                  </a:lnTo>
                  <a:lnTo>
                    <a:pt x="0" y="495026"/>
                  </a:lnTo>
                  <a:close/>
                </a:path>
              </a:pathLst>
            </a:custGeom>
            <a:solidFill>
              <a:srgbClr val="84FF59"/>
            </a:solidFill>
          </p:spPr>
        </p:sp>
      </p:grpSp>
      <p:sp>
        <p:nvSpPr>
          <p:cNvPr name="TextBox 18" id="18"/>
          <p:cNvSpPr txBox="true"/>
          <p:nvPr/>
        </p:nvSpPr>
        <p:spPr>
          <a:xfrm rot="0">
            <a:off x="11070425" y="4414948"/>
            <a:ext cx="6188875" cy="615316"/>
          </a:xfrm>
          <a:prstGeom prst="rect">
            <a:avLst/>
          </a:prstGeom>
        </p:spPr>
        <p:txBody>
          <a:bodyPr anchor="t" rtlCol="false" tIns="0" lIns="0" bIns="0" rIns="0">
            <a:spAutoFit/>
          </a:bodyPr>
          <a:lstStyle/>
          <a:p>
            <a:pPr>
              <a:lnSpc>
                <a:spcPts val="5039"/>
              </a:lnSpc>
            </a:pPr>
            <a:r>
              <a:rPr lang="en-US" sz="2799">
                <a:solidFill>
                  <a:srgbClr val="2D2D2D"/>
                </a:solidFill>
                <a:latin typeface="Poppins"/>
              </a:rPr>
              <a:t>Visitor Experience Enhancement</a:t>
            </a:r>
          </a:p>
        </p:txBody>
      </p:sp>
      <p:grpSp>
        <p:nvGrpSpPr>
          <p:cNvPr name="Group 19" id="19"/>
          <p:cNvGrpSpPr/>
          <p:nvPr/>
        </p:nvGrpSpPr>
        <p:grpSpPr>
          <a:xfrm rot="0">
            <a:off x="10807014" y="5715416"/>
            <a:ext cx="6452286" cy="1356969"/>
            <a:chOff x="0" y="0"/>
            <a:chExt cx="2353811" cy="495026"/>
          </a:xfrm>
        </p:grpSpPr>
        <p:sp>
          <p:nvSpPr>
            <p:cNvPr name="Freeform 20" id="20"/>
            <p:cNvSpPr/>
            <p:nvPr/>
          </p:nvSpPr>
          <p:spPr>
            <a:xfrm flipH="false" flipV="false" rot="0">
              <a:off x="0" y="0"/>
              <a:ext cx="2353811" cy="495026"/>
            </a:xfrm>
            <a:custGeom>
              <a:avLst/>
              <a:gdLst/>
              <a:ahLst/>
              <a:cxnLst/>
              <a:rect r="r" b="b" t="t" l="l"/>
              <a:pathLst>
                <a:path h="495026" w="2353811">
                  <a:moveTo>
                    <a:pt x="0" y="0"/>
                  </a:moveTo>
                  <a:lnTo>
                    <a:pt x="2353811" y="0"/>
                  </a:lnTo>
                  <a:lnTo>
                    <a:pt x="2353811" y="495026"/>
                  </a:lnTo>
                  <a:lnTo>
                    <a:pt x="0" y="495026"/>
                  </a:lnTo>
                  <a:close/>
                </a:path>
              </a:pathLst>
            </a:custGeom>
            <a:solidFill>
              <a:srgbClr val="59C3FF"/>
            </a:solidFill>
          </p:spPr>
        </p:sp>
      </p:grpSp>
      <p:sp>
        <p:nvSpPr>
          <p:cNvPr name="TextBox 21" id="21"/>
          <p:cNvSpPr txBox="true"/>
          <p:nvPr/>
        </p:nvSpPr>
        <p:spPr>
          <a:xfrm rot="0">
            <a:off x="11070425" y="5990992"/>
            <a:ext cx="6188875" cy="615316"/>
          </a:xfrm>
          <a:prstGeom prst="rect">
            <a:avLst/>
          </a:prstGeom>
        </p:spPr>
        <p:txBody>
          <a:bodyPr anchor="t" rtlCol="false" tIns="0" lIns="0" bIns="0" rIns="0">
            <a:spAutoFit/>
          </a:bodyPr>
          <a:lstStyle/>
          <a:p>
            <a:pPr>
              <a:lnSpc>
                <a:spcPts val="5039"/>
              </a:lnSpc>
            </a:pPr>
            <a:r>
              <a:rPr lang="en-US" sz="2799">
                <a:solidFill>
                  <a:srgbClr val="2D2D2D"/>
                </a:solidFill>
                <a:latin typeface="Poppins"/>
              </a:rPr>
              <a:t>Competitive Differentiation</a:t>
            </a:r>
          </a:p>
        </p:txBody>
      </p:sp>
      <p:grpSp>
        <p:nvGrpSpPr>
          <p:cNvPr name="Group 22" id="22"/>
          <p:cNvGrpSpPr/>
          <p:nvPr/>
        </p:nvGrpSpPr>
        <p:grpSpPr>
          <a:xfrm rot="0">
            <a:off x="10807014" y="7291459"/>
            <a:ext cx="6452286" cy="1356969"/>
            <a:chOff x="0" y="0"/>
            <a:chExt cx="2353811" cy="495026"/>
          </a:xfrm>
        </p:grpSpPr>
        <p:sp>
          <p:nvSpPr>
            <p:cNvPr name="Freeform 23" id="23"/>
            <p:cNvSpPr/>
            <p:nvPr/>
          </p:nvSpPr>
          <p:spPr>
            <a:xfrm flipH="false" flipV="false" rot="0">
              <a:off x="0" y="0"/>
              <a:ext cx="2353811" cy="495026"/>
            </a:xfrm>
            <a:custGeom>
              <a:avLst/>
              <a:gdLst/>
              <a:ahLst/>
              <a:cxnLst/>
              <a:rect r="r" b="b" t="t" l="l"/>
              <a:pathLst>
                <a:path h="495026" w="2353811">
                  <a:moveTo>
                    <a:pt x="0" y="0"/>
                  </a:moveTo>
                  <a:lnTo>
                    <a:pt x="2353811" y="0"/>
                  </a:lnTo>
                  <a:lnTo>
                    <a:pt x="2353811" y="495026"/>
                  </a:lnTo>
                  <a:lnTo>
                    <a:pt x="0" y="495026"/>
                  </a:lnTo>
                  <a:close/>
                </a:path>
              </a:pathLst>
            </a:custGeom>
            <a:solidFill>
              <a:srgbClr val="FF8B59"/>
            </a:solidFill>
          </p:spPr>
        </p:sp>
      </p:grpSp>
      <p:sp>
        <p:nvSpPr>
          <p:cNvPr name="TextBox 24" id="24"/>
          <p:cNvSpPr txBox="true"/>
          <p:nvPr/>
        </p:nvSpPr>
        <p:spPr>
          <a:xfrm rot="0">
            <a:off x="11070425" y="7567036"/>
            <a:ext cx="6188875" cy="615316"/>
          </a:xfrm>
          <a:prstGeom prst="rect">
            <a:avLst/>
          </a:prstGeom>
        </p:spPr>
        <p:txBody>
          <a:bodyPr anchor="t" rtlCol="false" tIns="0" lIns="0" bIns="0" rIns="0">
            <a:spAutoFit/>
          </a:bodyPr>
          <a:lstStyle/>
          <a:p>
            <a:pPr>
              <a:lnSpc>
                <a:spcPts val="5039"/>
              </a:lnSpc>
            </a:pPr>
            <a:r>
              <a:rPr lang="en-US" sz="2799">
                <a:solidFill>
                  <a:srgbClr val="2D2D2D"/>
                </a:solidFill>
                <a:latin typeface="Poppins"/>
              </a:rPr>
              <a:t>Targeted Marketing Campaigns</a:t>
            </a:r>
          </a:p>
        </p:txBody>
      </p:sp>
      <p:sp>
        <p:nvSpPr>
          <p:cNvPr name="TextBox 25" id="25"/>
          <p:cNvSpPr txBox="true"/>
          <p:nvPr/>
        </p:nvSpPr>
        <p:spPr>
          <a:xfrm rot="0">
            <a:off x="11837016" y="1533797"/>
            <a:ext cx="4330026" cy="809886"/>
          </a:xfrm>
          <a:prstGeom prst="rect">
            <a:avLst/>
          </a:prstGeom>
        </p:spPr>
        <p:txBody>
          <a:bodyPr anchor="t" rtlCol="false" tIns="0" lIns="0" bIns="0" rIns="0">
            <a:spAutoFit/>
          </a:bodyPr>
          <a:lstStyle/>
          <a:p>
            <a:pPr algn="ctr">
              <a:lnSpc>
                <a:spcPts val="6533"/>
              </a:lnSpc>
            </a:pPr>
            <a:r>
              <a:rPr lang="en-US" sz="4666">
                <a:solidFill>
                  <a:srgbClr val="2D2D2D"/>
                </a:solidFill>
                <a:latin typeface="Bantayog"/>
              </a:rPr>
              <a:t>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grpSp>
        <p:nvGrpSpPr>
          <p:cNvPr name="Group 4" id="4"/>
          <p:cNvGrpSpPr/>
          <p:nvPr/>
        </p:nvGrpSpPr>
        <p:grpSpPr>
          <a:xfrm rot="0">
            <a:off x="2063041" y="6119610"/>
            <a:ext cx="3293862" cy="1179802"/>
            <a:chOff x="0" y="0"/>
            <a:chExt cx="1179169" cy="422357"/>
          </a:xfrm>
        </p:grpSpPr>
        <p:sp>
          <p:nvSpPr>
            <p:cNvPr name="Freeform 5" id="5"/>
            <p:cNvSpPr/>
            <p:nvPr/>
          </p:nvSpPr>
          <p:spPr>
            <a:xfrm flipH="false" flipV="false" rot="0">
              <a:off x="0" y="0"/>
              <a:ext cx="1179169" cy="422357"/>
            </a:xfrm>
            <a:custGeom>
              <a:avLst/>
              <a:gdLst/>
              <a:ahLst/>
              <a:cxnLst/>
              <a:rect r="r" b="b" t="t" l="l"/>
              <a:pathLst>
                <a:path h="422357" w="1179169">
                  <a:moveTo>
                    <a:pt x="0" y="0"/>
                  </a:moveTo>
                  <a:lnTo>
                    <a:pt x="1179169" y="0"/>
                  </a:lnTo>
                  <a:lnTo>
                    <a:pt x="1179169" y="422357"/>
                  </a:lnTo>
                  <a:lnTo>
                    <a:pt x="0" y="422357"/>
                  </a:lnTo>
                  <a:close/>
                </a:path>
              </a:pathLst>
            </a:custGeom>
            <a:solidFill>
              <a:srgbClr val="9D9D9D"/>
            </a:solidFill>
          </p:spPr>
        </p:sp>
      </p:grpSp>
      <p:grpSp>
        <p:nvGrpSpPr>
          <p:cNvPr name="Group 6" id="6"/>
          <p:cNvGrpSpPr/>
          <p:nvPr/>
        </p:nvGrpSpPr>
        <p:grpSpPr>
          <a:xfrm rot="0">
            <a:off x="12931096" y="6119610"/>
            <a:ext cx="3293862" cy="1179802"/>
            <a:chOff x="0" y="0"/>
            <a:chExt cx="1179169" cy="422357"/>
          </a:xfrm>
        </p:grpSpPr>
        <p:sp>
          <p:nvSpPr>
            <p:cNvPr name="Freeform 7" id="7"/>
            <p:cNvSpPr/>
            <p:nvPr/>
          </p:nvSpPr>
          <p:spPr>
            <a:xfrm flipH="false" flipV="false" rot="0">
              <a:off x="0" y="0"/>
              <a:ext cx="1179169" cy="422357"/>
            </a:xfrm>
            <a:custGeom>
              <a:avLst/>
              <a:gdLst/>
              <a:ahLst/>
              <a:cxnLst/>
              <a:rect r="r" b="b" t="t" l="l"/>
              <a:pathLst>
                <a:path h="422357" w="1179169">
                  <a:moveTo>
                    <a:pt x="0" y="0"/>
                  </a:moveTo>
                  <a:lnTo>
                    <a:pt x="1179169" y="0"/>
                  </a:lnTo>
                  <a:lnTo>
                    <a:pt x="1179169" y="422357"/>
                  </a:lnTo>
                  <a:lnTo>
                    <a:pt x="0" y="422357"/>
                  </a:lnTo>
                  <a:close/>
                </a:path>
              </a:pathLst>
            </a:custGeom>
            <a:solidFill>
              <a:srgbClr val="9D9D9D"/>
            </a:solidFill>
          </p:spPr>
        </p:sp>
      </p:grpSp>
      <p:sp>
        <p:nvSpPr>
          <p:cNvPr name="TextBox 8" id="8"/>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rPr>
              <a:t>5</a:t>
            </a:r>
          </a:p>
        </p:txBody>
      </p:sp>
      <p:sp>
        <p:nvSpPr>
          <p:cNvPr name="TextBox 9" id="9"/>
          <p:cNvSpPr txBox="true"/>
          <p:nvPr/>
        </p:nvSpPr>
        <p:spPr>
          <a:xfrm rot="0">
            <a:off x="-509834" y="764632"/>
            <a:ext cx="4262808"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Methodology</a:t>
            </a:r>
          </a:p>
        </p:txBody>
      </p:sp>
      <p:grpSp>
        <p:nvGrpSpPr>
          <p:cNvPr name="Group 10" id="10"/>
          <p:cNvGrpSpPr/>
          <p:nvPr/>
        </p:nvGrpSpPr>
        <p:grpSpPr>
          <a:xfrm rot="0">
            <a:off x="5356904" y="1542125"/>
            <a:ext cx="7570331" cy="1583363"/>
            <a:chOff x="0" y="0"/>
            <a:chExt cx="2551795" cy="533718"/>
          </a:xfrm>
        </p:grpSpPr>
        <p:sp>
          <p:nvSpPr>
            <p:cNvPr name="Freeform 11" id="11"/>
            <p:cNvSpPr/>
            <p:nvPr/>
          </p:nvSpPr>
          <p:spPr>
            <a:xfrm flipH="false" flipV="false" rot="0">
              <a:off x="0" y="0"/>
              <a:ext cx="2551795" cy="533718"/>
            </a:xfrm>
            <a:custGeom>
              <a:avLst/>
              <a:gdLst/>
              <a:ahLst/>
              <a:cxnLst/>
              <a:rect r="r" b="b" t="t" l="l"/>
              <a:pathLst>
                <a:path h="533718" w="2551795">
                  <a:moveTo>
                    <a:pt x="0" y="0"/>
                  </a:moveTo>
                  <a:lnTo>
                    <a:pt x="2551795" y="0"/>
                  </a:lnTo>
                  <a:lnTo>
                    <a:pt x="2551795" y="533718"/>
                  </a:lnTo>
                  <a:lnTo>
                    <a:pt x="0" y="533718"/>
                  </a:lnTo>
                  <a:close/>
                </a:path>
              </a:pathLst>
            </a:custGeom>
            <a:solidFill>
              <a:srgbClr val="2D2D2D"/>
            </a:solidFill>
          </p:spPr>
        </p:sp>
      </p:grpSp>
      <p:grpSp>
        <p:nvGrpSpPr>
          <p:cNvPr name="Group 12" id="12"/>
          <p:cNvGrpSpPr/>
          <p:nvPr/>
        </p:nvGrpSpPr>
        <p:grpSpPr>
          <a:xfrm rot="0">
            <a:off x="6386972" y="3677572"/>
            <a:ext cx="5510194" cy="886836"/>
            <a:chOff x="0" y="0"/>
            <a:chExt cx="1857368" cy="298933"/>
          </a:xfrm>
        </p:grpSpPr>
        <p:sp>
          <p:nvSpPr>
            <p:cNvPr name="Freeform 13" id="13"/>
            <p:cNvSpPr/>
            <p:nvPr/>
          </p:nvSpPr>
          <p:spPr>
            <a:xfrm flipH="false" flipV="false" rot="0">
              <a:off x="0" y="0"/>
              <a:ext cx="1857367" cy="298933"/>
            </a:xfrm>
            <a:custGeom>
              <a:avLst/>
              <a:gdLst/>
              <a:ahLst/>
              <a:cxnLst/>
              <a:rect r="r" b="b" t="t" l="l"/>
              <a:pathLst>
                <a:path h="298933" w="1857367">
                  <a:moveTo>
                    <a:pt x="0" y="0"/>
                  </a:moveTo>
                  <a:lnTo>
                    <a:pt x="1857367" y="0"/>
                  </a:lnTo>
                  <a:lnTo>
                    <a:pt x="1857367" y="298933"/>
                  </a:lnTo>
                  <a:lnTo>
                    <a:pt x="0" y="298933"/>
                  </a:lnTo>
                  <a:close/>
                </a:path>
              </a:pathLst>
            </a:custGeom>
            <a:solidFill>
              <a:srgbClr val="2D2D2D"/>
            </a:solidFill>
          </p:spPr>
        </p:sp>
      </p:grpSp>
      <p:grpSp>
        <p:nvGrpSpPr>
          <p:cNvPr name="Group 14" id="14"/>
          <p:cNvGrpSpPr/>
          <p:nvPr/>
        </p:nvGrpSpPr>
        <p:grpSpPr>
          <a:xfrm rot="0">
            <a:off x="6386972" y="7015028"/>
            <a:ext cx="5510194" cy="631651"/>
            <a:chOff x="0" y="0"/>
            <a:chExt cx="1857368" cy="212916"/>
          </a:xfrm>
        </p:grpSpPr>
        <p:sp>
          <p:nvSpPr>
            <p:cNvPr name="Freeform 15" id="15"/>
            <p:cNvSpPr/>
            <p:nvPr/>
          </p:nvSpPr>
          <p:spPr>
            <a:xfrm flipH="false" flipV="false" rot="0">
              <a:off x="0" y="0"/>
              <a:ext cx="1857367" cy="212916"/>
            </a:xfrm>
            <a:custGeom>
              <a:avLst/>
              <a:gdLst/>
              <a:ahLst/>
              <a:cxnLst/>
              <a:rect r="r" b="b" t="t" l="l"/>
              <a:pathLst>
                <a:path h="212916" w="1857367">
                  <a:moveTo>
                    <a:pt x="0" y="0"/>
                  </a:moveTo>
                  <a:lnTo>
                    <a:pt x="1857367" y="0"/>
                  </a:lnTo>
                  <a:lnTo>
                    <a:pt x="1857367" y="212916"/>
                  </a:lnTo>
                  <a:lnTo>
                    <a:pt x="0" y="212916"/>
                  </a:lnTo>
                  <a:close/>
                </a:path>
              </a:pathLst>
            </a:custGeom>
            <a:solidFill>
              <a:srgbClr val="B2B2B2"/>
            </a:solidFill>
          </p:spPr>
        </p:sp>
      </p:grpSp>
      <p:sp>
        <p:nvSpPr>
          <p:cNvPr name="AutoShape 16" id="16"/>
          <p:cNvSpPr/>
          <p:nvPr/>
        </p:nvSpPr>
        <p:spPr>
          <a:xfrm flipH="true">
            <a:off x="9142069" y="3125488"/>
            <a:ext cx="0" cy="552084"/>
          </a:xfrm>
          <a:prstGeom prst="line">
            <a:avLst/>
          </a:prstGeom>
          <a:ln cap="flat" w="38100">
            <a:solidFill>
              <a:srgbClr val="2D2D2D"/>
            </a:solidFill>
            <a:prstDash val="solid"/>
            <a:headEnd type="none" len="sm" w="sm"/>
            <a:tailEnd type="triangle" len="med" w="lg"/>
          </a:ln>
        </p:spPr>
      </p:sp>
      <p:grpSp>
        <p:nvGrpSpPr>
          <p:cNvPr name="Group 17" id="17"/>
          <p:cNvGrpSpPr/>
          <p:nvPr/>
        </p:nvGrpSpPr>
        <p:grpSpPr>
          <a:xfrm rot="0">
            <a:off x="6386972" y="4550275"/>
            <a:ext cx="5510194" cy="631651"/>
            <a:chOff x="0" y="0"/>
            <a:chExt cx="1857368" cy="212916"/>
          </a:xfrm>
        </p:grpSpPr>
        <p:sp>
          <p:nvSpPr>
            <p:cNvPr name="Freeform 18" id="18"/>
            <p:cNvSpPr/>
            <p:nvPr/>
          </p:nvSpPr>
          <p:spPr>
            <a:xfrm flipH="false" flipV="false" rot="0">
              <a:off x="0" y="0"/>
              <a:ext cx="1857367" cy="212916"/>
            </a:xfrm>
            <a:custGeom>
              <a:avLst/>
              <a:gdLst/>
              <a:ahLst/>
              <a:cxnLst/>
              <a:rect r="r" b="b" t="t" l="l"/>
              <a:pathLst>
                <a:path h="212916" w="1857367">
                  <a:moveTo>
                    <a:pt x="0" y="0"/>
                  </a:moveTo>
                  <a:lnTo>
                    <a:pt x="1857367" y="0"/>
                  </a:lnTo>
                  <a:lnTo>
                    <a:pt x="1857367" y="212916"/>
                  </a:lnTo>
                  <a:lnTo>
                    <a:pt x="0" y="212916"/>
                  </a:lnTo>
                  <a:close/>
                </a:path>
              </a:pathLst>
            </a:custGeom>
            <a:solidFill>
              <a:srgbClr val="525151"/>
            </a:solidFill>
          </p:spPr>
        </p:sp>
      </p:grpSp>
      <p:grpSp>
        <p:nvGrpSpPr>
          <p:cNvPr name="Group 19" id="19"/>
          <p:cNvGrpSpPr/>
          <p:nvPr/>
        </p:nvGrpSpPr>
        <p:grpSpPr>
          <a:xfrm rot="0">
            <a:off x="6386972" y="5151001"/>
            <a:ext cx="5510194" cy="631651"/>
            <a:chOff x="0" y="0"/>
            <a:chExt cx="1857368" cy="212916"/>
          </a:xfrm>
        </p:grpSpPr>
        <p:sp>
          <p:nvSpPr>
            <p:cNvPr name="Freeform 20" id="20"/>
            <p:cNvSpPr/>
            <p:nvPr/>
          </p:nvSpPr>
          <p:spPr>
            <a:xfrm flipH="false" flipV="false" rot="0">
              <a:off x="0" y="0"/>
              <a:ext cx="1857367" cy="212916"/>
            </a:xfrm>
            <a:custGeom>
              <a:avLst/>
              <a:gdLst/>
              <a:ahLst/>
              <a:cxnLst/>
              <a:rect r="r" b="b" t="t" l="l"/>
              <a:pathLst>
                <a:path h="212916" w="1857367">
                  <a:moveTo>
                    <a:pt x="0" y="0"/>
                  </a:moveTo>
                  <a:lnTo>
                    <a:pt x="1857367" y="0"/>
                  </a:lnTo>
                  <a:lnTo>
                    <a:pt x="1857367" y="212916"/>
                  </a:lnTo>
                  <a:lnTo>
                    <a:pt x="0" y="212916"/>
                  </a:lnTo>
                  <a:close/>
                </a:path>
              </a:pathLst>
            </a:custGeom>
            <a:solidFill>
              <a:srgbClr val="5B5B5B"/>
            </a:solidFill>
          </p:spPr>
        </p:sp>
      </p:grpSp>
      <p:grpSp>
        <p:nvGrpSpPr>
          <p:cNvPr name="Group 21" id="21"/>
          <p:cNvGrpSpPr/>
          <p:nvPr/>
        </p:nvGrpSpPr>
        <p:grpSpPr>
          <a:xfrm rot="0">
            <a:off x="6386972" y="5772343"/>
            <a:ext cx="5510194" cy="631651"/>
            <a:chOff x="0" y="0"/>
            <a:chExt cx="1857368" cy="212916"/>
          </a:xfrm>
        </p:grpSpPr>
        <p:sp>
          <p:nvSpPr>
            <p:cNvPr name="Freeform 22" id="22"/>
            <p:cNvSpPr/>
            <p:nvPr/>
          </p:nvSpPr>
          <p:spPr>
            <a:xfrm flipH="false" flipV="false" rot="0">
              <a:off x="0" y="0"/>
              <a:ext cx="1857367" cy="212916"/>
            </a:xfrm>
            <a:custGeom>
              <a:avLst/>
              <a:gdLst/>
              <a:ahLst/>
              <a:cxnLst/>
              <a:rect r="r" b="b" t="t" l="l"/>
              <a:pathLst>
                <a:path h="212916" w="1857367">
                  <a:moveTo>
                    <a:pt x="0" y="0"/>
                  </a:moveTo>
                  <a:lnTo>
                    <a:pt x="1857367" y="0"/>
                  </a:lnTo>
                  <a:lnTo>
                    <a:pt x="1857367" y="212916"/>
                  </a:lnTo>
                  <a:lnTo>
                    <a:pt x="0" y="212916"/>
                  </a:lnTo>
                  <a:close/>
                </a:path>
              </a:pathLst>
            </a:custGeom>
            <a:solidFill>
              <a:srgbClr val="848080"/>
            </a:solidFill>
          </p:spPr>
        </p:sp>
      </p:grpSp>
      <p:grpSp>
        <p:nvGrpSpPr>
          <p:cNvPr name="Group 23" id="23"/>
          <p:cNvGrpSpPr/>
          <p:nvPr/>
        </p:nvGrpSpPr>
        <p:grpSpPr>
          <a:xfrm rot="0">
            <a:off x="6386972" y="6393686"/>
            <a:ext cx="5510194" cy="631651"/>
            <a:chOff x="0" y="0"/>
            <a:chExt cx="1857368" cy="212916"/>
          </a:xfrm>
        </p:grpSpPr>
        <p:sp>
          <p:nvSpPr>
            <p:cNvPr name="Freeform 24" id="24"/>
            <p:cNvSpPr/>
            <p:nvPr/>
          </p:nvSpPr>
          <p:spPr>
            <a:xfrm flipH="false" flipV="false" rot="0">
              <a:off x="0" y="0"/>
              <a:ext cx="1857367" cy="212916"/>
            </a:xfrm>
            <a:custGeom>
              <a:avLst/>
              <a:gdLst/>
              <a:ahLst/>
              <a:cxnLst/>
              <a:rect r="r" b="b" t="t" l="l"/>
              <a:pathLst>
                <a:path h="212916" w="1857367">
                  <a:moveTo>
                    <a:pt x="0" y="0"/>
                  </a:moveTo>
                  <a:lnTo>
                    <a:pt x="1857367" y="0"/>
                  </a:lnTo>
                  <a:lnTo>
                    <a:pt x="1857367" y="212916"/>
                  </a:lnTo>
                  <a:lnTo>
                    <a:pt x="0" y="212916"/>
                  </a:lnTo>
                  <a:close/>
                </a:path>
              </a:pathLst>
            </a:custGeom>
            <a:solidFill>
              <a:srgbClr val="9D9D9D"/>
            </a:solidFill>
          </p:spPr>
        </p:sp>
      </p:grpSp>
      <p:sp>
        <p:nvSpPr>
          <p:cNvPr name="Freeform 25" id="25"/>
          <p:cNvSpPr/>
          <p:nvPr/>
        </p:nvSpPr>
        <p:spPr>
          <a:xfrm flipH="false" flipV="false" rot="0">
            <a:off x="6002350" y="3197647"/>
            <a:ext cx="769245" cy="765049"/>
          </a:xfrm>
          <a:custGeom>
            <a:avLst/>
            <a:gdLst/>
            <a:ahLst/>
            <a:cxnLst/>
            <a:rect r="r" b="b" t="t" l="l"/>
            <a:pathLst>
              <a:path h="765049" w="769245">
                <a:moveTo>
                  <a:pt x="0" y="0"/>
                </a:moveTo>
                <a:lnTo>
                  <a:pt x="769244" y="0"/>
                </a:lnTo>
                <a:lnTo>
                  <a:pt x="769244" y="765048"/>
                </a:lnTo>
                <a:lnTo>
                  <a:pt x="0" y="765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451746" y="4107013"/>
            <a:ext cx="811525" cy="811525"/>
          </a:xfrm>
          <a:custGeom>
            <a:avLst/>
            <a:gdLst/>
            <a:ahLst/>
            <a:cxnLst/>
            <a:rect r="r" b="b" t="t" l="l"/>
            <a:pathLst>
              <a:path h="811525" w="811525">
                <a:moveTo>
                  <a:pt x="0" y="0"/>
                </a:moveTo>
                <a:lnTo>
                  <a:pt x="811525" y="0"/>
                </a:lnTo>
                <a:lnTo>
                  <a:pt x="811525" y="811525"/>
                </a:lnTo>
                <a:lnTo>
                  <a:pt x="0" y="811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5684221" y="1774313"/>
            <a:ext cx="6915697" cy="632167"/>
          </a:xfrm>
          <a:prstGeom prst="rect">
            <a:avLst/>
          </a:prstGeom>
        </p:spPr>
        <p:txBody>
          <a:bodyPr anchor="t" rtlCol="false" tIns="0" lIns="0" bIns="0" rIns="0">
            <a:spAutoFit/>
          </a:bodyPr>
          <a:lstStyle/>
          <a:p>
            <a:pPr algn="ctr">
              <a:lnSpc>
                <a:spcPts val="5151"/>
              </a:lnSpc>
            </a:pPr>
            <a:r>
              <a:rPr lang="en-US" sz="3679">
                <a:solidFill>
                  <a:srgbClr val="F9F5F0"/>
                </a:solidFill>
                <a:latin typeface="Bantayog"/>
              </a:rPr>
              <a:t>Top 100 Attractions in Europe</a:t>
            </a:r>
          </a:p>
        </p:txBody>
      </p:sp>
      <p:sp>
        <p:nvSpPr>
          <p:cNvPr name="TextBox 28" id="28"/>
          <p:cNvSpPr txBox="true"/>
          <p:nvPr/>
        </p:nvSpPr>
        <p:spPr>
          <a:xfrm rot="0">
            <a:off x="7072572" y="2262781"/>
            <a:ext cx="4138994"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Light"/>
              </a:rPr>
              <a:t>2019 – 2021</a:t>
            </a:r>
          </a:p>
        </p:txBody>
      </p:sp>
      <p:sp>
        <p:nvSpPr>
          <p:cNvPr name="TextBox 29" id="29"/>
          <p:cNvSpPr txBox="true"/>
          <p:nvPr/>
        </p:nvSpPr>
        <p:spPr>
          <a:xfrm rot="0">
            <a:off x="7231489" y="3766806"/>
            <a:ext cx="3697459" cy="632167"/>
          </a:xfrm>
          <a:prstGeom prst="rect">
            <a:avLst/>
          </a:prstGeom>
        </p:spPr>
        <p:txBody>
          <a:bodyPr anchor="t" rtlCol="false" tIns="0" lIns="0" bIns="0" rIns="0">
            <a:spAutoFit/>
          </a:bodyPr>
          <a:lstStyle/>
          <a:p>
            <a:pPr algn="ctr">
              <a:lnSpc>
                <a:spcPts val="5151"/>
              </a:lnSpc>
            </a:pPr>
            <a:r>
              <a:rPr lang="en-US" sz="3679">
                <a:solidFill>
                  <a:srgbClr val="F9F5F0"/>
                </a:solidFill>
                <a:latin typeface="Bantayog"/>
              </a:rPr>
              <a:t>CRISP-DM</a:t>
            </a:r>
          </a:p>
        </p:txBody>
      </p:sp>
      <p:sp>
        <p:nvSpPr>
          <p:cNvPr name="TextBox 30" id="30"/>
          <p:cNvSpPr txBox="true"/>
          <p:nvPr/>
        </p:nvSpPr>
        <p:spPr>
          <a:xfrm rot="0">
            <a:off x="6263271" y="4541317"/>
            <a:ext cx="5633895"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a:rPr>
              <a:t>Business Understanding</a:t>
            </a:r>
          </a:p>
        </p:txBody>
      </p:sp>
      <p:sp>
        <p:nvSpPr>
          <p:cNvPr name="TextBox 31" id="31"/>
          <p:cNvSpPr txBox="true"/>
          <p:nvPr/>
        </p:nvSpPr>
        <p:spPr>
          <a:xfrm rot="0">
            <a:off x="6263271" y="5142042"/>
            <a:ext cx="5633895"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a:rPr>
              <a:t>Data Understanding</a:t>
            </a:r>
          </a:p>
        </p:txBody>
      </p:sp>
      <p:sp>
        <p:nvSpPr>
          <p:cNvPr name="TextBox 32" id="32"/>
          <p:cNvSpPr txBox="true"/>
          <p:nvPr/>
        </p:nvSpPr>
        <p:spPr>
          <a:xfrm rot="0">
            <a:off x="6263271" y="5763384"/>
            <a:ext cx="5633895"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a:rPr>
              <a:t>Data Preparation</a:t>
            </a:r>
          </a:p>
        </p:txBody>
      </p:sp>
      <p:sp>
        <p:nvSpPr>
          <p:cNvPr name="TextBox 33" id="33"/>
          <p:cNvSpPr txBox="true"/>
          <p:nvPr/>
        </p:nvSpPr>
        <p:spPr>
          <a:xfrm rot="0">
            <a:off x="6263271" y="6384727"/>
            <a:ext cx="5633895"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a:rPr>
              <a:t>Modeling</a:t>
            </a:r>
          </a:p>
        </p:txBody>
      </p:sp>
      <p:sp>
        <p:nvSpPr>
          <p:cNvPr name="TextBox 34" id="34"/>
          <p:cNvSpPr txBox="true"/>
          <p:nvPr/>
        </p:nvSpPr>
        <p:spPr>
          <a:xfrm rot="0">
            <a:off x="6263271" y="7006069"/>
            <a:ext cx="5633895" cy="554318"/>
          </a:xfrm>
          <a:prstGeom prst="rect">
            <a:avLst/>
          </a:prstGeom>
        </p:spPr>
        <p:txBody>
          <a:bodyPr anchor="t" rtlCol="false" tIns="0" lIns="0" bIns="0" rIns="0">
            <a:spAutoFit/>
          </a:bodyPr>
          <a:lstStyle/>
          <a:p>
            <a:pPr algn="ctr">
              <a:lnSpc>
                <a:spcPts val="4242"/>
              </a:lnSpc>
            </a:pPr>
            <a:r>
              <a:rPr lang="en-US" sz="3030">
                <a:solidFill>
                  <a:srgbClr val="F9F5F0"/>
                </a:solidFill>
                <a:latin typeface="Poppins"/>
              </a:rPr>
              <a:t>Evaluation</a:t>
            </a:r>
          </a:p>
        </p:txBody>
      </p:sp>
      <p:grpSp>
        <p:nvGrpSpPr>
          <p:cNvPr name="Group 35" id="35"/>
          <p:cNvGrpSpPr/>
          <p:nvPr/>
        </p:nvGrpSpPr>
        <p:grpSpPr>
          <a:xfrm rot="0">
            <a:off x="5360765" y="8203333"/>
            <a:ext cx="7570331" cy="1025010"/>
            <a:chOff x="0" y="0"/>
            <a:chExt cx="2551795" cy="345509"/>
          </a:xfrm>
        </p:grpSpPr>
        <p:sp>
          <p:nvSpPr>
            <p:cNvPr name="Freeform 36" id="36"/>
            <p:cNvSpPr/>
            <p:nvPr/>
          </p:nvSpPr>
          <p:spPr>
            <a:xfrm flipH="false" flipV="false" rot="0">
              <a:off x="0" y="0"/>
              <a:ext cx="2551795" cy="345509"/>
            </a:xfrm>
            <a:custGeom>
              <a:avLst/>
              <a:gdLst/>
              <a:ahLst/>
              <a:cxnLst/>
              <a:rect r="r" b="b" t="t" l="l"/>
              <a:pathLst>
                <a:path h="345509" w="2551795">
                  <a:moveTo>
                    <a:pt x="0" y="0"/>
                  </a:moveTo>
                  <a:lnTo>
                    <a:pt x="2551795" y="0"/>
                  </a:lnTo>
                  <a:lnTo>
                    <a:pt x="2551795" y="345509"/>
                  </a:lnTo>
                  <a:lnTo>
                    <a:pt x="0" y="345509"/>
                  </a:lnTo>
                  <a:close/>
                </a:path>
              </a:pathLst>
            </a:custGeom>
            <a:solidFill>
              <a:srgbClr val="2D2D2D"/>
            </a:solidFill>
          </p:spPr>
        </p:sp>
      </p:grpSp>
      <p:sp>
        <p:nvSpPr>
          <p:cNvPr name="TextBox 37" id="37"/>
          <p:cNvSpPr txBox="true"/>
          <p:nvPr/>
        </p:nvSpPr>
        <p:spPr>
          <a:xfrm rot="0">
            <a:off x="5688082" y="8334262"/>
            <a:ext cx="6915697" cy="677428"/>
          </a:xfrm>
          <a:prstGeom prst="rect">
            <a:avLst/>
          </a:prstGeom>
        </p:spPr>
        <p:txBody>
          <a:bodyPr anchor="t" rtlCol="false" tIns="0" lIns="0" bIns="0" rIns="0">
            <a:spAutoFit/>
          </a:bodyPr>
          <a:lstStyle/>
          <a:p>
            <a:pPr algn="ctr">
              <a:lnSpc>
                <a:spcPts val="5454"/>
              </a:lnSpc>
            </a:pPr>
            <a:r>
              <a:rPr lang="en-US" sz="3896">
                <a:solidFill>
                  <a:srgbClr val="F9F5F0"/>
                </a:solidFill>
                <a:latin typeface="Bantayog"/>
              </a:rPr>
              <a:t>Business Outputs</a:t>
            </a:r>
          </a:p>
        </p:txBody>
      </p:sp>
      <p:sp>
        <p:nvSpPr>
          <p:cNvPr name="AutoShape 38" id="38"/>
          <p:cNvSpPr/>
          <p:nvPr/>
        </p:nvSpPr>
        <p:spPr>
          <a:xfrm>
            <a:off x="9142069" y="7646679"/>
            <a:ext cx="3862" cy="556655"/>
          </a:xfrm>
          <a:prstGeom prst="line">
            <a:avLst/>
          </a:prstGeom>
          <a:ln cap="flat" w="38100">
            <a:solidFill>
              <a:srgbClr val="2D2D2D"/>
            </a:solidFill>
            <a:prstDash val="solid"/>
            <a:headEnd type="none" len="sm" w="sm"/>
            <a:tailEnd type="triangle" len="med" w="lg"/>
          </a:ln>
        </p:spPr>
      </p:sp>
      <p:sp>
        <p:nvSpPr>
          <p:cNvPr name="TextBox 39" id="39"/>
          <p:cNvSpPr txBox="true"/>
          <p:nvPr/>
        </p:nvSpPr>
        <p:spPr>
          <a:xfrm rot="0">
            <a:off x="2290752" y="6155297"/>
            <a:ext cx="2838441" cy="1022704"/>
          </a:xfrm>
          <a:prstGeom prst="rect">
            <a:avLst/>
          </a:prstGeom>
        </p:spPr>
        <p:txBody>
          <a:bodyPr anchor="t" rtlCol="false" tIns="0" lIns="0" bIns="0" rIns="0">
            <a:spAutoFit/>
          </a:bodyPr>
          <a:lstStyle/>
          <a:p>
            <a:pPr algn="ctr">
              <a:lnSpc>
                <a:spcPts val="3994"/>
              </a:lnSpc>
            </a:pPr>
            <a:r>
              <a:rPr lang="en-US" sz="2853">
                <a:solidFill>
                  <a:srgbClr val="F9F5F0"/>
                </a:solidFill>
                <a:latin typeface="Poppins"/>
              </a:rPr>
              <a:t>Market Basket Analysis</a:t>
            </a:r>
          </a:p>
        </p:txBody>
      </p:sp>
      <p:sp>
        <p:nvSpPr>
          <p:cNvPr name="TextBox 40" id="40"/>
          <p:cNvSpPr txBox="true"/>
          <p:nvPr/>
        </p:nvSpPr>
        <p:spPr>
          <a:xfrm rot="0">
            <a:off x="13158807" y="6155297"/>
            <a:ext cx="2838441" cy="1022704"/>
          </a:xfrm>
          <a:prstGeom prst="rect">
            <a:avLst/>
          </a:prstGeom>
        </p:spPr>
        <p:txBody>
          <a:bodyPr anchor="t" rtlCol="false" tIns="0" lIns="0" bIns="0" rIns="0">
            <a:spAutoFit/>
          </a:bodyPr>
          <a:lstStyle/>
          <a:p>
            <a:pPr algn="ctr">
              <a:lnSpc>
                <a:spcPts val="3994"/>
              </a:lnSpc>
            </a:pPr>
            <a:r>
              <a:rPr lang="en-US" sz="2853">
                <a:solidFill>
                  <a:srgbClr val="F9F5F0"/>
                </a:solidFill>
                <a:latin typeface="Poppins"/>
              </a:rPr>
              <a:t>RFM</a:t>
            </a:r>
          </a:p>
          <a:p>
            <a:pPr algn="ctr">
              <a:lnSpc>
                <a:spcPts val="3994"/>
              </a:lnSpc>
            </a:pPr>
            <a:r>
              <a:rPr lang="en-US" sz="2853">
                <a:solidFill>
                  <a:srgbClr val="F9F5F0"/>
                </a:solidFill>
                <a:latin typeface="Poppins"/>
              </a:rPr>
              <a:t>Model</a:t>
            </a:r>
          </a:p>
        </p:txBody>
      </p:sp>
      <p:sp>
        <p:nvSpPr>
          <p:cNvPr name="AutoShape 41" id="41"/>
          <p:cNvSpPr/>
          <p:nvPr/>
        </p:nvSpPr>
        <p:spPr>
          <a:xfrm flipH="true">
            <a:off x="5356904" y="6709511"/>
            <a:ext cx="1030069" cy="0"/>
          </a:xfrm>
          <a:prstGeom prst="line">
            <a:avLst/>
          </a:prstGeom>
          <a:ln cap="flat" w="38100">
            <a:solidFill>
              <a:srgbClr val="2D2D2D"/>
            </a:solidFill>
            <a:prstDash val="solid"/>
            <a:headEnd type="none" len="sm" w="sm"/>
            <a:tailEnd type="triangle" len="med" w="lg"/>
          </a:ln>
        </p:spPr>
      </p:sp>
      <p:sp>
        <p:nvSpPr>
          <p:cNvPr name="AutoShape 42" id="42"/>
          <p:cNvSpPr/>
          <p:nvPr/>
        </p:nvSpPr>
        <p:spPr>
          <a:xfrm>
            <a:off x="11897166" y="6709511"/>
            <a:ext cx="1033930" cy="0"/>
          </a:xfrm>
          <a:prstGeom prst="line">
            <a:avLst/>
          </a:prstGeom>
          <a:ln cap="flat" w="38100">
            <a:solidFill>
              <a:srgbClr val="2D2D2D"/>
            </a:solidFill>
            <a:prstDash val="solid"/>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TextBox 2" id="2"/>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rPr>
              <a:t>6</a:t>
            </a:r>
          </a:p>
        </p:txBody>
      </p:sp>
      <p:sp>
        <p:nvSpPr>
          <p:cNvPr name="Freeform 3" id="3"/>
          <p:cNvSpPr/>
          <p:nvPr/>
        </p:nvSpPr>
        <p:spPr>
          <a:xfrm flipH="false" flipV="false" rot="0">
            <a:off x="12243513" y="1345022"/>
            <a:ext cx="3246910" cy="2164607"/>
          </a:xfrm>
          <a:custGeom>
            <a:avLst/>
            <a:gdLst/>
            <a:ahLst/>
            <a:cxnLst/>
            <a:rect r="r" b="b" t="t" l="l"/>
            <a:pathLst>
              <a:path h="2164607" w="3246910">
                <a:moveTo>
                  <a:pt x="0" y="0"/>
                </a:moveTo>
                <a:lnTo>
                  <a:pt x="3246910" y="0"/>
                </a:lnTo>
                <a:lnTo>
                  <a:pt x="3246910" y="2164607"/>
                </a:lnTo>
                <a:lnTo>
                  <a:pt x="0" y="2164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664576" y="5143500"/>
            <a:ext cx="4404785" cy="4494036"/>
            <a:chOff x="0" y="0"/>
            <a:chExt cx="5873047" cy="5992048"/>
          </a:xfrm>
        </p:grpSpPr>
        <p:sp>
          <p:nvSpPr>
            <p:cNvPr name="Freeform 5" id="5"/>
            <p:cNvSpPr/>
            <p:nvPr/>
          </p:nvSpPr>
          <p:spPr>
            <a:xfrm flipH="false" flipV="false" rot="0">
              <a:off x="0" y="4217002"/>
              <a:ext cx="2664234" cy="1775046"/>
            </a:xfrm>
            <a:custGeom>
              <a:avLst/>
              <a:gdLst/>
              <a:ahLst/>
              <a:cxnLst/>
              <a:rect r="r" b="b" t="t" l="l"/>
              <a:pathLst>
                <a:path h="1775046" w="2664234">
                  <a:moveTo>
                    <a:pt x="0" y="0"/>
                  </a:moveTo>
                  <a:lnTo>
                    <a:pt x="2664234" y="0"/>
                  </a:lnTo>
                  <a:lnTo>
                    <a:pt x="2664234" y="1775046"/>
                  </a:lnTo>
                  <a:lnTo>
                    <a:pt x="0" y="1775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70408" y="2627157"/>
              <a:ext cx="4002639" cy="2206455"/>
            </a:xfrm>
            <a:custGeom>
              <a:avLst/>
              <a:gdLst/>
              <a:ahLst/>
              <a:cxnLst/>
              <a:rect r="r" b="b" t="t" l="l"/>
              <a:pathLst>
                <a:path h="2206455" w="4002639">
                  <a:moveTo>
                    <a:pt x="0" y="0"/>
                  </a:moveTo>
                  <a:lnTo>
                    <a:pt x="4002639" y="0"/>
                  </a:lnTo>
                  <a:lnTo>
                    <a:pt x="4002639" y="2206455"/>
                  </a:lnTo>
                  <a:lnTo>
                    <a:pt x="0" y="2206455"/>
                  </a:lnTo>
                  <a:lnTo>
                    <a:pt x="0" y="0"/>
                  </a:lnTo>
                  <a:close/>
                </a:path>
              </a:pathLst>
            </a:custGeom>
            <a:blipFill>
              <a:blip r:embed="rId6"/>
              <a:stretch>
                <a:fillRect l="0" t="0" r="0" b="0"/>
              </a:stretch>
            </a:blipFill>
          </p:spPr>
        </p:sp>
        <p:sp>
          <p:nvSpPr>
            <p:cNvPr name="Freeform 7" id="7"/>
            <p:cNvSpPr/>
            <p:nvPr/>
          </p:nvSpPr>
          <p:spPr>
            <a:xfrm flipH="false" flipV="false" rot="0">
              <a:off x="515614" y="0"/>
              <a:ext cx="4297239" cy="2863036"/>
            </a:xfrm>
            <a:custGeom>
              <a:avLst/>
              <a:gdLst/>
              <a:ahLst/>
              <a:cxnLst/>
              <a:rect r="r" b="b" t="t" l="l"/>
              <a:pathLst>
                <a:path h="2863036" w="4297239">
                  <a:moveTo>
                    <a:pt x="0" y="0"/>
                  </a:moveTo>
                  <a:lnTo>
                    <a:pt x="4297239" y="0"/>
                  </a:lnTo>
                  <a:lnTo>
                    <a:pt x="4297239" y="2863036"/>
                  </a:lnTo>
                  <a:lnTo>
                    <a:pt x="0" y="2863036"/>
                  </a:lnTo>
                  <a:lnTo>
                    <a:pt x="0" y="0"/>
                  </a:lnTo>
                  <a:close/>
                </a:path>
              </a:pathLst>
            </a:custGeom>
            <a:blipFill>
              <a:blip r:embed="rId7"/>
              <a:stretch>
                <a:fillRect l="0" t="0" r="0" b="0"/>
              </a:stretch>
            </a:blipFill>
          </p:spPr>
        </p:sp>
      </p:grpSp>
      <p:sp>
        <p:nvSpPr>
          <p:cNvPr name="Freeform 8" id="8"/>
          <p:cNvSpPr/>
          <p:nvPr/>
        </p:nvSpPr>
        <p:spPr>
          <a:xfrm flipH="false" flipV="false" rot="0">
            <a:off x="1028700" y="2427325"/>
            <a:ext cx="8115300" cy="6546639"/>
          </a:xfrm>
          <a:custGeom>
            <a:avLst/>
            <a:gdLst/>
            <a:ahLst/>
            <a:cxnLst/>
            <a:rect r="r" b="b" t="t" l="l"/>
            <a:pathLst>
              <a:path h="6546639" w="8115300">
                <a:moveTo>
                  <a:pt x="0" y="0"/>
                </a:moveTo>
                <a:lnTo>
                  <a:pt x="8115300" y="0"/>
                </a:lnTo>
                <a:lnTo>
                  <a:pt x="8115300" y="6546639"/>
                </a:lnTo>
                <a:lnTo>
                  <a:pt x="0" y="6546639"/>
                </a:lnTo>
                <a:lnTo>
                  <a:pt x="0" y="0"/>
                </a:lnTo>
                <a:close/>
              </a:path>
            </a:pathLst>
          </a:custGeom>
          <a:blipFill>
            <a:blip r:embed="rId8"/>
            <a:stretch>
              <a:fillRect l="-4212" t="-5623" r="-9396" b="0"/>
            </a:stretch>
          </a:blipFill>
        </p:spPr>
      </p:sp>
      <p:sp>
        <p:nvSpPr>
          <p:cNvPr name="TextBox 9" id="9"/>
          <p:cNvSpPr txBox="true"/>
          <p:nvPr/>
        </p:nvSpPr>
        <p:spPr>
          <a:xfrm rot="0">
            <a:off x="13222378" y="3636954"/>
            <a:ext cx="1289180" cy="1236345"/>
          </a:xfrm>
          <a:prstGeom prst="rect">
            <a:avLst/>
          </a:prstGeom>
        </p:spPr>
        <p:txBody>
          <a:bodyPr anchor="t" rtlCol="false" tIns="0" lIns="0" bIns="0" rIns="0">
            <a:spAutoFit/>
          </a:bodyPr>
          <a:lstStyle/>
          <a:p>
            <a:pPr algn="ctr">
              <a:lnSpc>
                <a:spcPts val="10080"/>
              </a:lnSpc>
            </a:pPr>
            <a:r>
              <a:rPr lang="en-US" sz="7200">
                <a:solidFill>
                  <a:srgbClr val="2D2D2D"/>
                </a:solidFill>
                <a:latin typeface="Bantayog"/>
              </a:rPr>
              <a:t>VS</a:t>
            </a:r>
          </a:p>
        </p:txBody>
      </p:sp>
      <p:grpSp>
        <p:nvGrpSpPr>
          <p:cNvPr name="Group 10" id="10"/>
          <p:cNvGrpSpPr/>
          <p:nvPr/>
        </p:nvGrpSpPr>
        <p:grpSpPr>
          <a:xfrm rot="0">
            <a:off x="0" y="409680"/>
            <a:ext cx="4214488" cy="1356969"/>
            <a:chOff x="0" y="0"/>
            <a:chExt cx="1537457" cy="495026"/>
          </a:xfrm>
        </p:grpSpPr>
        <p:sp>
          <p:nvSpPr>
            <p:cNvPr name="Freeform 11" id="11"/>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12" id="12"/>
          <p:cNvSpPr txBox="true"/>
          <p:nvPr/>
        </p:nvSpPr>
        <p:spPr>
          <a:xfrm rot="0">
            <a:off x="-509834" y="764632"/>
            <a:ext cx="4262808" cy="580390"/>
          </a:xfrm>
          <a:prstGeom prst="rect">
            <a:avLst/>
          </a:prstGeom>
        </p:spPr>
        <p:txBody>
          <a:bodyPr anchor="t" rtlCol="false" tIns="0" lIns="0" bIns="0" rIns="0">
            <a:spAutoFit/>
          </a:bodyPr>
          <a:lstStyle/>
          <a:p>
            <a:pPr algn="r">
              <a:lnSpc>
                <a:spcPts val="4759"/>
              </a:lnSpc>
            </a:pPr>
            <a:r>
              <a:rPr lang="en-US" sz="3399">
                <a:solidFill>
                  <a:srgbClr val="F9F5F0"/>
                </a:solidFill>
                <a:latin typeface="Bantayog"/>
              </a:rPr>
              <a:t>Competitiion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4" id="4"/>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2D2D2D"/>
                </a:solidFill>
                <a:latin typeface="Bantayog Light"/>
              </a:rPr>
              <a:t>7</a:t>
            </a:r>
          </a:p>
        </p:txBody>
      </p:sp>
      <p:sp>
        <p:nvSpPr>
          <p:cNvPr name="Freeform 5" id="5"/>
          <p:cNvSpPr/>
          <p:nvPr/>
        </p:nvSpPr>
        <p:spPr>
          <a:xfrm flipH="false" flipV="false" rot="0">
            <a:off x="10572750" y="0"/>
            <a:ext cx="7715250" cy="10287000"/>
          </a:xfrm>
          <a:custGeom>
            <a:avLst/>
            <a:gdLst/>
            <a:ahLst/>
            <a:cxnLst/>
            <a:rect r="r" b="b" t="t" l="l"/>
            <a:pathLst>
              <a:path h="10287000" w="7715250">
                <a:moveTo>
                  <a:pt x="0" y="0"/>
                </a:moveTo>
                <a:lnTo>
                  <a:pt x="7715250" y="0"/>
                </a:lnTo>
                <a:lnTo>
                  <a:pt x="7715250" y="10287000"/>
                </a:lnTo>
                <a:lnTo>
                  <a:pt x="0" y="10287000"/>
                </a:lnTo>
                <a:lnTo>
                  <a:pt x="0" y="0"/>
                </a:lnTo>
                <a:close/>
              </a:path>
            </a:pathLst>
          </a:custGeom>
          <a:blipFill>
            <a:blip r:embed="rId2"/>
            <a:stretch>
              <a:fillRect l="0" t="0" r="0" b="0"/>
            </a:stretch>
          </a:blipFill>
        </p:spPr>
      </p:sp>
      <p:grpSp>
        <p:nvGrpSpPr>
          <p:cNvPr name="Group 6" id="6"/>
          <p:cNvGrpSpPr/>
          <p:nvPr/>
        </p:nvGrpSpPr>
        <p:grpSpPr>
          <a:xfrm rot="0">
            <a:off x="0" y="2936168"/>
            <a:ext cx="9796473" cy="1356969"/>
            <a:chOff x="0" y="0"/>
            <a:chExt cx="3573780" cy="495026"/>
          </a:xfrm>
        </p:grpSpPr>
        <p:sp>
          <p:nvSpPr>
            <p:cNvPr name="Freeform 7" id="7"/>
            <p:cNvSpPr/>
            <p:nvPr/>
          </p:nvSpPr>
          <p:spPr>
            <a:xfrm flipH="false" flipV="false" rot="0">
              <a:off x="0" y="0"/>
              <a:ext cx="3573780" cy="495026"/>
            </a:xfrm>
            <a:custGeom>
              <a:avLst/>
              <a:gdLst/>
              <a:ahLst/>
              <a:cxnLst/>
              <a:rect r="r" b="b" t="t" l="l"/>
              <a:pathLst>
                <a:path h="495026" w="3573780">
                  <a:moveTo>
                    <a:pt x="0" y="0"/>
                  </a:moveTo>
                  <a:lnTo>
                    <a:pt x="3573780" y="0"/>
                  </a:lnTo>
                  <a:lnTo>
                    <a:pt x="3573780" y="495026"/>
                  </a:lnTo>
                  <a:lnTo>
                    <a:pt x="0" y="495026"/>
                  </a:lnTo>
                  <a:close/>
                </a:path>
              </a:pathLst>
            </a:custGeom>
            <a:solidFill>
              <a:srgbClr val="FE9900"/>
            </a:solidFill>
          </p:spPr>
        </p:sp>
      </p:grpSp>
      <p:grpSp>
        <p:nvGrpSpPr>
          <p:cNvPr name="Group 8" id="8"/>
          <p:cNvGrpSpPr/>
          <p:nvPr/>
        </p:nvGrpSpPr>
        <p:grpSpPr>
          <a:xfrm rot="0">
            <a:off x="0" y="5538856"/>
            <a:ext cx="9796473" cy="1356969"/>
            <a:chOff x="0" y="0"/>
            <a:chExt cx="3573780" cy="495026"/>
          </a:xfrm>
        </p:grpSpPr>
        <p:sp>
          <p:nvSpPr>
            <p:cNvPr name="Freeform 9" id="9"/>
            <p:cNvSpPr/>
            <p:nvPr/>
          </p:nvSpPr>
          <p:spPr>
            <a:xfrm flipH="false" flipV="false" rot="0">
              <a:off x="0" y="0"/>
              <a:ext cx="3573780" cy="495026"/>
            </a:xfrm>
            <a:custGeom>
              <a:avLst/>
              <a:gdLst/>
              <a:ahLst/>
              <a:cxnLst/>
              <a:rect r="r" b="b" t="t" l="l"/>
              <a:pathLst>
                <a:path h="495026" w="3573780">
                  <a:moveTo>
                    <a:pt x="0" y="0"/>
                  </a:moveTo>
                  <a:lnTo>
                    <a:pt x="3573780" y="0"/>
                  </a:lnTo>
                  <a:lnTo>
                    <a:pt x="3573780" y="495026"/>
                  </a:lnTo>
                  <a:lnTo>
                    <a:pt x="0" y="495026"/>
                  </a:lnTo>
                  <a:close/>
                </a:path>
              </a:pathLst>
            </a:custGeom>
            <a:solidFill>
              <a:srgbClr val="FE9900"/>
            </a:solidFill>
          </p:spPr>
        </p:sp>
      </p:grpSp>
      <p:grpSp>
        <p:nvGrpSpPr>
          <p:cNvPr name="Group 10" id="10"/>
          <p:cNvGrpSpPr/>
          <p:nvPr/>
        </p:nvGrpSpPr>
        <p:grpSpPr>
          <a:xfrm rot="0">
            <a:off x="0" y="8362675"/>
            <a:ext cx="9796473" cy="1356969"/>
            <a:chOff x="0" y="0"/>
            <a:chExt cx="3573780" cy="495026"/>
          </a:xfrm>
        </p:grpSpPr>
        <p:sp>
          <p:nvSpPr>
            <p:cNvPr name="Freeform 11" id="11"/>
            <p:cNvSpPr/>
            <p:nvPr/>
          </p:nvSpPr>
          <p:spPr>
            <a:xfrm flipH="false" flipV="false" rot="0">
              <a:off x="0" y="0"/>
              <a:ext cx="3573780" cy="495026"/>
            </a:xfrm>
            <a:custGeom>
              <a:avLst/>
              <a:gdLst/>
              <a:ahLst/>
              <a:cxnLst/>
              <a:rect r="r" b="b" t="t" l="l"/>
              <a:pathLst>
                <a:path h="495026" w="3573780">
                  <a:moveTo>
                    <a:pt x="0" y="0"/>
                  </a:moveTo>
                  <a:lnTo>
                    <a:pt x="3573780" y="0"/>
                  </a:lnTo>
                  <a:lnTo>
                    <a:pt x="3573780" y="495026"/>
                  </a:lnTo>
                  <a:lnTo>
                    <a:pt x="0" y="495026"/>
                  </a:lnTo>
                  <a:close/>
                </a:path>
              </a:pathLst>
            </a:custGeom>
            <a:solidFill>
              <a:srgbClr val="FE9900"/>
            </a:solidFill>
          </p:spPr>
        </p:sp>
      </p:grpSp>
      <p:sp>
        <p:nvSpPr>
          <p:cNvPr name="TextBox 12" id="12"/>
          <p:cNvSpPr txBox="true"/>
          <p:nvPr/>
        </p:nvSpPr>
        <p:spPr>
          <a:xfrm rot="0">
            <a:off x="680225" y="589598"/>
            <a:ext cx="3072749" cy="556895"/>
          </a:xfrm>
          <a:prstGeom prst="rect">
            <a:avLst/>
          </a:prstGeom>
        </p:spPr>
        <p:txBody>
          <a:bodyPr anchor="t" rtlCol="false" tIns="0" lIns="0" bIns="0" rIns="0">
            <a:spAutoFit/>
          </a:bodyPr>
          <a:lstStyle/>
          <a:p>
            <a:pPr algn="r">
              <a:lnSpc>
                <a:spcPts val="4480"/>
              </a:lnSpc>
            </a:pPr>
            <a:r>
              <a:rPr lang="en-US" sz="3200">
                <a:solidFill>
                  <a:srgbClr val="F9F5F0"/>
                </a:solidFill>
                <a:latin typeface="Bantayog"/>
              </a:rPr>
              <a:t>Market Basket</a:t>
            </a:r>
          </a:p>
        </p:txBody>
      </p:sp>
      <p:sp>
        <p:nvSpPr>
          <p:cNvPr name="TextBox 13" id="13"/>
          <p:cNvSpPr txBox="true"/>
          <p:nvPr/>
        </p:nvSpPr>
        <p:spPr>
          <a:xfrm rot="0">
            <a:off x="1028700" y="1083244"/>
            <a:ext cx="2724274" cy="415290"/>
          </a:xfrm>
          <a:prstGeom prst="rect">
            <a:avLst/>
          </a:prstGeom>
        </p:spPr>
        <p:txBody>
          <a:bodyPr anchor="t" rtlCol="false" tIns="0" lIns="0" bIns="0" rIns="0">
            <a:spAutoFit/>
          </a:bodyPr>
          <a:lstStyle/>
          <a:p>
            <a:pPr algn="r">
              <a:lnSpc>
                <a:spcPts val="3359"/>
              </a:lnSpc>
            </a:pPr>
            <a:r>
              <a:rPr lang="en-US" sz="2400">
                <a:solidFill>
                  <a:srgbClr val="F9F5F0"/>
                </a:solidFill>
                <a:latin typeface="Bantayog Light"/>
              </a:rPr>
              <a:t>Analysis</a:t>
            </a:r>
          </a:p>
        </p:txBody>
      </p:sp>
      <p:sp>
        <p:nvSpPr>
          <p:cNvPr name="TextBox 14" id="14"/>
          <p:cNvSpPr txBox="true"/>
          <p:nvPr/>
        </p:nvSpPr>
        <p:spPr>
          <a:xfrm rot="0">
            <a:off x="1028700" y="2177415"/>
            <a:ext cx="8603785" cy="719582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Bantayog"/>
              </a:rPr>
              <a:t>Tourist Travel Patterns in Spain and Portugal</a:t>
            </a:r>
          </a:p>
          <a:p>
            <a:pPr>
              <a:lnSpc>
                <a:spcPts val="2940"/>
              </a:lnSpc>
              <a:spcBef>
                <a:spcPct val="0"/>
              </a:spcBef>
            </a:pPr>
          </a:p>
          <a:p>
            <a:pPr marL="453390" indent="-226695" lvl="1">
              <a:lnSpc>
                <a:spcPts val="2940"/>
              </a:lnSpc>
              <a:buFont typeface="Arial"/>
              <a:buChar char="•"/>
            </a:pPr>
            <a:r>
              <a:rPr lang="en-US" sz="2100">
                <a:solidFill>
                  <a:srgbClr val="F9F5F0"/>
                </a:solidFill>
                <a:latin typeface="Poppins Bold"/>
              </a:rPr>
              <a:t>Link Among Spanish Landmarks:</a:t>
            </a:r>
            <a:r>
              <a:rPr lang="en-US" sz="2100">
                <a:solidFill>
                  <a:srgbClr val="F9F5F0"/>
                </a:solidFill>
                <a:latin typeface="Poppins"/>
              </a:rPr>
              <a:t> Visitors to Real Alcazar de Sevilla, Casa Milà - La Pedrera, and the Palace of Catalan Music likely to also visit Casa Batlló in Barcelona</a:t>
            </a:r>
          </a:p>
          <a:p>
            <a:pPr>
              <a:lnSpc>
                <a:spcPts val="2940"/>
              </a:lnSpc>
            </a:pPr>
          </a:p>
          <a:p>
            <a:pPr marL="453390" indent="-226695" lvl="1">
              <a:lnSpc>
                <a:spcPts val="2940"/>
              </a:lnSpc>
              <a:buFont typeface="Arial"/>
              <a:buChar char="•"/>
            </a:pPr>
            <a:r>
              <a:rPr lang="en-US" sz="2100">
                <a:solidFill>
                  <a:srgbClr val="000000"/>
                </a:solidFill>
                <a:latin typeface="Poppins Bold"/>
              </a:rPr>
              <a:t>Tourist Duos in Portugal:</a:t>
            </a:r>
            <a:r>
              <a:rPr lang="en-US" sz="2100">
                <a:solidFill>
                  <a:srgbClr val="000000"/>
                </a:solidFill>
                <a:latin typeface="Poppins"/>
              </a:rPr>
              <a:t> About 0.46% of tourists visit both Torre de Belém and Mosteiro dos Jerónimos in Lisbon</a:t>
            </a:r>
          </a:p>
          <a:p>
            <a:pPr>
              <a:lnSpc>
                <a:spcPts val="2940"/>
              </a:lnSpc>
            </a:pPr>
          </a:p>
          <a:p>
            <a:pPr marL="453390" indent="-226695" lvl="1">
              <a:lnSpc>
                <a:spcPts val="2940"/>
              </a:lnSpc>
              <a:buFont typeface="Arial"/>
              <a:buChar char="•"/>
            </a:pPr>
            <a:r>
              <a:rPr lang="en-US" sz="2100">
                <a:solidFill>
                  <a:srgbClr val="F9F5F0"/>
                </a:solidFill>
                <a:latin typeface="Poppins Bold"/>
              </a:rPr>
              <a:t>Cross-Country Visit Patterns:</a:t>
            </a:r>
            <a:r>
              <a:rPr lang="en-US" sz="2100">
                <a:solidFill>
                  <a:srgbClr val="F9F5F0"/>
                </a:solidFill>
                <a:latin typeface="Poppins"/>
              </a:rPr>
              <a:t> Tourists at Mosteiro dos Jerónimos often visit Casa Milà - La Pedrera and Parc Guell in Barcelona</a:t>
            </a:r>
          </a:p>
          <a:p>
            <a:pPr>
              <a:lnSpc>
                <a:spcPts val="2940"/>
              </a:lnSpc>
            </a:pPr>
          </a:p>
          <a:p>
            <a:pPr marL="453390" indent="-226695" lvl="1">
              <a:lnSpc>
                <a:spcPts val="2940"/>
              </a:lnSpc>
              <a:buFont typeface="Arial"/>
              <a:buChar char="•"/>
            </a:pPr>
            <a:r>
              <a:rPr lang="en-US" sz="2100">
                <a:solidFill>
                  <a:srgbClr val="000000"/>
                </a:solidFill>
                <a:latin typeface="Poppins Bold"/>
              </a:rPr>
              <a:t>Sequential Visits:</a:t>
            </a:r>
            <a:r>
              <a:rPr lang="en-US" sz="2100">
                <a:solidFill>
                  <a:srgbClr val="000000"/>
                </a:solidFill>
                <a:latin typeface="Poppins"/>
              </a:rPr>
              <a:t> Common travel sequence involves Mosteiro dos Jerónimos and the Park and National Palace of Pena in Lisbon, followed by Parc Guell in Barcelona</a:t>
            </a:r>
          </a:p>
          <a:p>
            <a:pPr>
              <a:lnSpc>
                <a:spcPts val="2940"/>
              </a:lnSpc>
            </a:pPr>
          </a:p>
          <a:p>
            <a:pPr marL="453390" indent="-226695" lvl="1">
              <a:lnSpc>
                <a:spcPts val="2940"/>
              </a:lnSpc>
              <a:buFont typeface="Arial"/>
              <a:buChar char="•"/>
            </a:pPr>
            <a:r>
              <a:rPr lang="en-US" sz="2100">
                <a:solidFill>
                  <a:srgbClr val="F9F5F0"/>
                </a:solidFill>
                <a:latin typeface="Poppins Bold"/>
              </a:rPr>
              <a:t>Insights for Trip Planning: </a:t>
            </a:r>
            <a:r>
              <a:rPr lang="en-US" sz="2100">
                <a:solidFill>
                  <a:srgbClr val="F9F5F0"/>
                </a:solidFill>
                <a:latin typeface="Poppins"/>
              </a:rPr>
              <a:t>Analysis highlights popular landmarks visited in sequence, aiding in trip planning</a:t>
            </a:r>
          </a:p>
        </p:txBody>
      </p:sp>
      <p:sp>
        <p:nvSpPr>
          <p:cNvPr name="TextBox 15" id="15"/>
          <p:cNvSpPr txBox="true"/>
          <p:nvPr/>
        </p:nvSpPr>
        <p:spPr>
          <a:xfrm rot="0">
            <a:off x="13054880" y="95016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10572750" y="0"/>
            <a:ext cx="7715250" cy="10287000"/>
          </a:xfrm>
          <a:custGeom>
            <a:avLst/>
            <a:gdLst/>
            <a:ahLst/>
            <a:cxnLst/>
            <a:rect r="r" b="b" t="t" l="l"/>
            <a:pathLst>
              <a:path h="10287000" w="7715250">
                <a:moveTo>
                  <a:pt x="0" y="0"/>
                </a:moveTo>
                <a:lnTo>
                  <a:pt x="7715250" y="0"/>
                </a:lnTo>
                <a:lnTo>
                  <a:pt x="7715250" y="10287000"/>
                </a:lnTo>
                <a:lnTo>
                  <a:pt x="0" y="10287000"/>
                </a:lnTo>
                <a:lnTo>
                  <a:pt x="0" y="0"/>
                </a:lnTo>
                <a:close/>
              </a:path>
            </a:pathLst>
          </a:custGeom>
          <a:blipFill>
            <a:blip r:embed="rId2"/>
            <a:stretch>
              <a:fillRect l="-27050" t="0" r="-73075" b="0"/>
            </a:stretch>
          </a:blipFill>
        </p:spPr>
      </p:sp>
      <p:sp>
        <p:nvSpPr>
          <p:cNvPr name="TextBox 5" id="5"/>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rPr>
              <a:t>8</a:t>
            </a:r>
          </a:p>
        </p:txBody>
      </p:sp>
      <p:sp>
        <p:nvSpPr>
          <p:cNvPr name="TextBox 6" id="6"/>
          <p:cNvSpPr txBox="true"/>
          <p:nvPr/>
        </p:nvSpPr>
        <p:spPr>
          <a:xfrm rot="0">
            <a:off x="1028700" y="589598"/>
            <a:ext cx="2724274" cy="556895"/>
          </a:xfrm>
          <a:prstGeom prst="rect">
            <a:avLst/>
          </a:prstGeom>
        </p:spPr>
        <p:txBody>
          <a:bodyPr anchor="t" rtlCol="false" tIns="0" lIns="0" bIns="0" rIns="0">
            <a:spAutoFit/>
          </a:bodyPr>
          <a:lstStyle/>
          <a:p>
            <a:pPr algn="r">
              <a:lnSpc>
                <a:spcPts val="4480"/>
              </a:lnSpc>
            </a:pPr>
            <a:r>
              <a:rPr lang="en-US" sz="3200">
                <a:solidFill>
                  <a:srgbClr val="F9F5F0"/>
                </a:solidFill>
                <a:latin typeface="Bantayog"/>
              </a:rPr>
              <a:t>RFM</a:t>
            </a:r>
          </a:p>
        </p:txBody>
      </p:sp>
      <p:sp>
        <p:nvSpPr>
          <p:cNvPr name="TextBox 7" id="7"/>
          <p:cNvSpPr txBox="true"/>
          <p:nvPr/>
        </p:nvSpPr>
        <p:spPr>
          <a:xfrm rot="0">
            <a:off x="1028700" y="1083244"/>
            <a:ext cx="2724274" cy="415290"/>
          </a:xfrm>
          <a:prstGeom prst="rect">
            <a:avLst/>
          </a:prstGeom>
        </p:spPr>
        <p:txBody>
          <a:bodyPr anchor="t" rtlCol="false" tIns="0" lIns="0" bIns="0" rIns="0">
            <a:spAutoFit/>
          </a:bodyPr>
          <a:lstStyle/>
          <a:p>
            <a:pPr algn="r">
              <a:lnSpc>
                <a:spcPts val="3359"/>
              </a:lnSpc>
            </a:pPr>
            <a:r>
              <a:rPr lang="en-US" sz="2400">
                <a:solidFill>
                  <a:srgbClr val="F9F5F0"/>
                </a:solidFill>
                <a:latin typeface="Bantayog Light"/>
              </a:rPr>
              <a:t>Analysis</a:t>
            </a:r>
          </a:p>
        </p:txBody>
      </p:sp>
      <p:sp>
        <p:nvSpPr>
          <p:cNvPr name="TextBox 8" id="8"/>
          <p:cNvSpPr txBox="true"/>
          <p:nvPr/>
        </p:nvSpPr>
        <p:spPr>
          <a:xfrm rot="0">
            <a:off x="1028700" y="2157730"/>
            <a:ext cx="9155374" cy="7100570"/>
          </a:xfrm>
          <a:prstGeom prst="rect">
            <a:avLst/>
          </a:prstGeom>
        </p:spPr>
        <p:txBody>
          <a:bodyPr anchor="t" rtlCol="false" tIns="0" lIns="0" bIns="0" rIns="0">
            <a:spAutoFit/>
          </a:bodyPr>
          <a:lstStyle/>
          <a:p>
            <a:pPr>
              <a:lnSpc>
                <a:spcPts val="3919"/>
              </a:lnSpc>
            </a:pPr>
            <a:r>
              <a:rPr lang="en-US" sz="2799">
                <a:solidFill>
                  <a:srgbClr val="000000"/>
                </a:solidFill>
                <a:latin typeface="Bantayog"/>
              </a:rPr>
              <a:t>Targeting High-Value Tourists</a:t>
            </a:r>
          </a:p>
          <a:p>
            <a:pPr>
              <a:lnSpc>
                <a:spcPts val="2239"/>
              </a:lnSpc>
              <a:spcBef>
                <a:spcPct val="0"/>
              </a:spcBef>
            </a:pPr>
          </a:p>
          <a:p>
            <a:pPr>
              <a:lnSpc>
                <a:spcPts val="2940"/>
              </a:lnSpc>
            </a:pPr>
            <a:r>
              <a:rPr lang="en-US" sz="2100">
                <a:solidFill>
                  <a:srgbClr val="7ED957"/>
                </a:solidFill>
                <a:latin typeface="Poppins Bold"/>
              </a:rPr>
              <a:t>High RFM Scores:</a:t>
            </a:r>
            <a:r>
              <a:rPr lang="en-US" sz="2100">
                <a:solidFill>
                  <a:srgbClr val="000000"/>
                </a:solidFill>
                <a:latin typeface="Poppins"/>
              </a:rPr>
              <a:t> Tourists with high RFM scores are more engaged and interested, making them key targets for marketing</a:t>
            </a:r>
          </a:p>
          <a:p>
            <a:pPr>
              <a:lnSpc>
                <a:spcPts val="2940"/>
              </a:lnSpc>
            </a:pPr>
          </a:p>
          <a:p>
            <a:pPr>
              <a:lnSpc>
                <a:spcPts val="2940"/>
              </a:lnSpc>
            </a:pPr>
            <a:r>
              <a:rPr lang="en-US" sz="2100">
                <a:solidFill>
                  <a:srgbClr val="FF5757"/>
                </a:solidFill>
                <a:latin typeface="Poppins Bold"/>
              </a:rPr>
              <a:t>Low RFM Scores:</a:t>
            </a:r>
            <a:r>
              <a:rPr lang="en-US" sz="2100">
                <a:solidFill>
                  <a:srgbClr val="000000"/>
                </a:solidFill>
                <a:latin typeface="Poppins"/>
              </a:rPr>
              <a:t> Need alternative strategies to boost their interaction with attractions</a:t>
            </a:r>
          </a:p>
          <a:p>
            <a:pPr>
              <a:lnSpc>
                <a:spcPts val="2940"/>
              </a:lnSpc>
              <a:spcBef>
                <a:spcPct val="0"/>
              </a:spcBef>
            </a:pPr>
          </a:p>
          <a:p>
            <a:pPr>
              <a:lnSpc>
                <a:spcPts val="2940"/>
              </a:lnSpc>
              <a:spcBef>
                <a:spcPct val="0"/>
              </a:spcBef>
            </a:pPr>
            <a:r>
              <a:rPr lang="en-US" sz="2100">
                <a:solidFill>
                  <a:srgbClr val="000000"/>
                </a:solidFill>
                <a:latin typeface="Poppins Bold"/>
              </a:rPr>
              <a:t>"144" Visitor Segment Analysis:</a:t>
            </a:r>
          </a:p>
          <a:p>
            <a:pPr marL="453390" indent="-226695" lvl="1">
              <a:lnSpc>
                <a:spcPts val="2940"/>
              </a:lnSpc>
              <a:buFont typeface="Arial"/>
              <a:buChar char="•"/>
            </a:pPr>
            <a:r>
              <a:rPr lang="en-US" sz="2100">
                <a:solidFill>
                  <a:srgbClr val="000000"/>
                </a:solidFill>
                <a:latin typeface="Poppins"/>
              </a:rPr>
              <a:t>Low average recency, suggesting new or highly active visitors</a:t>
            </a:r>
          </a:p>
          <a:p>
            <a:pPr marL="453390" indent="-226695" lvl="1">
              <a:lnSpc>
                <a:spcPts val="2940"/>
              </a:lnSpc>
              <a:spcBef>
                <a:spcPct val="0"/>
              </a:spcBef>
              <a:buFont typeface="Arial"/>
              <a:buChar char="•"/>
            </a:pPr>
            <a:r>
              <a:rPr lang="en-US" sz="2100">
                <a:solidFill>
                  <a:srgbClr val="000000"/>
                </a:solidFill>
                <a:latin typeface="Poppins"/>
              </a:rPr>
              <a:t>High frequency and spending, indicating strong engagement and expenditure</a:t>
            </a:r>
          </a:p>
          <a:p>
            <a:pPr>
              <a:lnSpc>
                <a:spcPts val="2940"/>
              </a:lnSpc>
              <a:spcBef>
                <a:spcPct val="0"/>
              </a:spcBef>
            </a:pPr>
          </a:p>
          <a:p>
            <a:pPr>
              <a:lnSpc>
                <a:spcPts val="2940"/>
              </a:lnSpc>
              <a:spcBef>
                <a:spcPct val="0"/>
              </a:spcBef>
            </a:pPr>
            <a:r>
              <a:rPr lang="en-US" sz="2100">
                <a:solidFill>
                  <a:srgbClr val="000000"/>
                </a:solidFill>
                <a:latin typeface="Poppins Bold"/>
              </a:rPr>
              <a:t>Tourist Attractions and "144" Segment:</a:t>
            </a:r>
          </a:p>
          <a:p>
            <a:pPr marL="453390" indent="-226695" lvl="1">
              <a:lnSpc>
                <a:spcPts val="2940"/>
              </a:lnSpc>
              <a:buFont typeface="Arial"/>
              <a:buChar char="•"/>
            </a:pPr>
            <a:r>
              <a:rPr lang="en-US" sz="2100">
                <a:solidFill>
                  <a:srgbClr val="000000"/>
                </a:solidFill>
                <a:latin typeface="Poppins"/>
              </a:rPr>
              <a:t>Attractions like Don Luis I Bridge, Park and National Palace of Pena, and Cais da Ribeira show minimal "144" segment presence</a:t>
            </a:r>
          </a:p>
          <a:p>
            <a:pPr marL="453390" indent="-226695" lvl="1">
              <a:lnSpc>
                <a:spcPts val="2940"/>
              </a:lnSpc>
              <a:spcBef>
                <a:spcPct val="0"/>
              </a:spcBef>
              <a:buFont typeface="Arial"/>
              <a:buChar char="•"/>
            </a:pPr>
            <a:r>
              <a:rPr lang="en-US" sz="2100">
                <a:solidFill>
                  <a:srgbClr val="000000"/>
                </a:solidFill>
                <a:latin typeface="Poppins"/>
              </a:rPr>
              <a:t>These attractions represent untapped opportunities; even modest visits from "144" segment could indicate significant interest</a:t>
            </a:r>
          </a:p>
        </p:txBody>
      </p:sp>
      <p:sp>
        <p:nvSpPr>
          <p:cNvPr name="TextBox 9" id="9"/>
          <p:cNvSpPr txBox="true"/>
          <p:nvPr/>
        </p:nvSpPr>
        <p:spPr>
          <a:xfrm rot="0">
            <a:off x="376421" y="2794575"/>
            <a:ext cx="565312" cy="955419"/>
          </a:xfrm>
          <a:prstGeom prst="rect">
            <a:avLst/>
          </a:prstGeom>
        </p:spPr>
        <p:txBody>
          <a:bodyPr anchor="t" rtlCol="false" tIns="0" lIns="0" bIns="0" rIns="0">
            <a:spAutoFit/>
          </a:bodyPr>
          <a:lstStyle/>
          <a:p>
            <a:pPr algn="ctr">
              <a:lnSpc>
                <a:spcPts val="7714"/>
              </a:lnSpc>
            </a:pPr>
            <a:r>
              <a:rPr lang="en-US" sz="5510">
                <a:solidFill>
                  <a:srgbClr val="7ED957"/>
                </a:solidFill>
                <a:latin typeface="Bantayog"/>
              </a:rPr>
              <a:t>+</a:t>
            </a:r>
          </a:p>
        </p:txBody>
      </p:sp>
      <p:sp>
        <p:nvSpPr>
          <p:cNvPr name="TextBox 10" id="10"/>
          <p:cNvSpPr txBox="true"/>
          <p:nvPr/>
        </p:nvSpPr>
        <p:spPr>
          <a:xfrm rot="0">
            <a:off x="376421" y="3976091"/>
            <a:ext cx="565312" cy="955419"/>
          </a:xfrm>
          <a:prstGeom prst="rect">
            <a:avLst/>
          </a:prstGeom>
        </p:spPr>
        <p:txBody>
          <a:bodyPr anchor="t" rtlCol="false" tIns="0" lIns="0" bIns="0" rIns="0">
            <a:spAutoFit/>
          </a:bodyPr>
          <a:lstStyle/>
          <a:p>
            <a:pPr algn="ctr">
              <a:lnSpc>
                <a:spcPts val="7714"/>
              </a:lnSpc>
            </a:pPr>
            <a:r>
              <a:rPr lang="en-US" sz="5510">
                <a:solidFill>
                  <a:srgbClr val="FF5757"/>
                </a:solidFill>
                <a:latin typeface="Bantayog"/>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DAF5VIlYHlk</dc:identifier>
  <dcterms:modified xsi:type="dcterms:W3CDTF">2011-08-01T06:04:30Z</dcterms:modified>
  <cp:revision>1</cp:revision>
  <dc:title>Presentation_Group10</dc:title>
</cp:coreProperties>
</file>